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Times New Roman Bold" charset="1" panose="02030802070405020303"/>
      <p:regular r:id="rId34"/>
    </p:embeddedFont>
    <p:embeddedFont>
      <p:font typeface="Times New Roman" charset="1" panose="02030502070405020303"/>
      <p:regular r:id="rId35"/>
    </p:embeddedFont>
    <p:embeddedFont>
      <p:font typeface="Times New Roman Condensed Bold" charset="1" panose="02030806070405020303"/>
      <p:regular r:id="rId36"/>
    </p:embeddedFont>
    <p:embeddedFont>
      <p:font typeface="Times New Roman Condensed" charset="1" panose="020305060704050203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8.png" Type="http://schemas.openxmlformats.org/officeDocument/2006/relationships/image"/><Relationship Id="rId4" Target="../media/image5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8.png" Type="http://schemas.openxmlformats.org/officeDocument/2006/relationships/image"/><Relationship Id="rId4" Target="../media/image56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8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8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2" Target="../media/image80.png" Type="http://schemas.openxmlformats.org/officeDocument/2006/relationships/image"/><Relationship Id="rId3" Target="../media/image8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8.pn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8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07.png" Type="http://schemas.openxmlformats.org/officeDocument/2006/relationships/image"/><Relationship Id="rId14" Target="../media/image108.png" Type="http://schemas.openxmlformats.org/officeDocument/2006/relationships/image"/><Relationship Id="rId15" Target="../media/image109.png" Type="http://schemas.openxmlformats.org/officeDocument/2006/relationships/image"/><Relationship Id="rId2" Target="../media/image99.png" Type="http://schemas.openxmlformats.org/officeDocument/2006/relationships/image"/><Relationship Id="rId3" Target="../media/image100.svg" Type="http://schemas.openxmlformats.org/officeDocument/2006/relationships/image"/><Relationship Id="rId4" Target="../media/image101.png" Type="http://schemas.openxmlformats.org/officeDocument/2006/relationships/image"/><Relationship Id="rId5" Target="../media/image8.png" Type="http://schemas.openxmlformats.org/officeDocument/2006/relationships/image"/><Relationship Id="rId6" Target="../media/image102.png" Type="http://schemas.openxmlformats.org/officeDocument/2006/relationships/image"/><Relationship Id="rId7" Target="../media/image103.png" Type="http://schemas.openxmlformats.org/officeDocument/2006/relationships/image"/><Relationship Id="rId8" Target="../media/image104.pn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11" Target="../media/image116.svg" Type="http://schemas.openxmlformats.org/officeDocument/2006/relationships/image"/><Relationship Id="rId12" Target="../media/image117.png" Type="http://schemas.openxmlformats.org/officeDocument/2006/relationships/image"/><Relationship Id="rId13" Target="../media/image118.jpeg" Type="http://schemas.openxmlformats.org/officeDocument/2006/relationships/image"/><Relationship Id="rId14" Target="../media/image119.png" Type="http://schemas.openxmlformats.org/officeDocument/2006/relationships/image"/><Relationship Id="rId15" Target="../media/image120.png" Type="http://schemas.openxmlformats.org/officeDocument/2006/relationships/image"/><Relationship Id="rId2" Target="../media/image110.png" Type="http://schemas.openxmlformats.org/officeDocument/2006/relationships/image"/><Relationship Id="rId3" Target="../media/image8.pn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Relationship Id="rId6" Target="../media/image111.png" Type="http://schemas.openxmlformats.org/officeDocument/2006/relationships/image"/><Relationship Id="rId7" Target="../media/image112.png" Type="http://schemas.openxmlformats.org/officeDocument/2006/relationships/image"/><Relationship Id="rId8" Target="../media/image113.pn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2" Target="../media/image8.png" Type="http://schemas.openxmlformats.org/officeDocument/2006/relationships/image"/><Relationship Id="rId3" Target="../media/image102.png" Type="http://schemas.openxmlformats.org/officeDocument/2006/relationships/image"/><Relationship Id="rId4" Target="../media/image121.png" Type="http://schemas.openxmlformats.org/officeDocument/2006/relationships/image"/><Relationship Id="rId5" Target="../media/image122.png" Type="http://schemas.openxmlformats.org/officeDocument/2006/relationships/image"/><Relationship Id="rId6" Target="../media/image123.png" Type="http://schemas.openxmlformats.org/officeDocument/2006/relationships/image"/><Relationship Id="rId7" Target="../media/image124.png" Type="http://schemas.openxmlformats.org/officeDocument/2006/relationships/image"/><Relationship Id="rId8" Target="../media/image125.png" Type="http://schemas.openxmlformats.org/officeDocument/2006/relationships/image"/><Relationship Id="rId9" Target="../media/image1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1.png" Type="http://schemas.openxmlformats.org/officeDocument/2006/relationships/image"/><Relationship Id="rId2" Target="../media/image127.png" Type="http://schemas.openxmlformats.org/officeDocument/2006/relationships/image"/><Relationship Id="rId3" Target="../media/image8.png" Type="http://schemas.openxmlformats.org/officeDocument/2006/relationships/image"/><Relationship Id="rId4" Target="../media/image128.jpeg" Type="http://schemas.openxmlformats.org/officeDocument/2006/relationships/image"/><Relationship Id="rId5" Target="../media/image119.png" Type="http://schemas.openxmlformats.org/officeDocument/2006/relationships/image"/><Relationship Id="rId6" Target="../media/image102.png" Type="http://schemas.openxmlformats.org/officeDocument/2006/relationships/image"/><Relationship Id="rId7" Target="../media/image103.png" Type="http://schemas.openxmlformats.org/officeDocument/2006/relationships/image"/><Relationship Id="rId8" Target="../media/image129.png" Type="http://schemas.openxmlformats.org/officeDocument/2006/relationships/image"/><Relationship Id="rId9" Target="../media/image1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2.png" Type="http://schemas.openxmlformats.org/officeDocument/2006/relationships/image"/><Relationship Id="rId3" Target="../media/image8.png" Type="http://schemas.openxmlformats.org/officeDocument/2006/relationships/image"/><Relationship Id="rId4" Target="../media/image133.png" Type="http://schemas.openxmlformats.org/officeDocument/2006/relationships/image"/><Relationship Id="rId5" Target="../media/image134.png" Type="http://schemas.openxmlformats.org/officeDocument/2006/relationships/image"/><Relationship Id="rId6" Target="../media/image135.svg" Type="http://schemas.openxmlformats.org/officeDocument/2006/relationships/image"/><Relationship Id="rId7" Target="../media/image136.png" Type="http://schemas.openxmlformats.org/officeDocument/2006/relationships/image"/><Relationship Id="rId8" Target="../media/image1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8.png" Type="http://schemas.openxmlformats.org/officeDocument/2006/relationships/image"/><Relationship Id="rId3" Target="../media/image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41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14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2.png" Type="http://schemas.openxmlformats.org/officeDocument/2006/relationships/image"/><Relationship Id="rId11" Target="../media/image153.png" Type="http://schemas.openxmlformats.org/officeDocument/2006/relationships/image"/><Relationship Id="rId12" Target="../media/image154.png" Type="http://schemas.openxmlformats.org/officeDocument/2006/relationships/image"/><Relationship Id="rId13" Target="../media/image155.png" Type="http://schemas.openxmlformats.org/officeDocument/2006/relationships/image"/><Relationship Id="rId14" Target="../media/image156.png" Type="http://schemas.openxmlformats.org/officeDocument/2006/relationships/image"/><Relationship Id="rId15" Target="../media/image157.svg" Type="http://schemas.openxmlformats.org/officeDocument/2006/relationships/image"/><Relationship Id="rId16" Target="../media/image158.png" Type="http://schemas.openxmlformats.org/officeDocument/2006/relationships/image"/><Relationship Id="rId17" Target="../media/image159.png" Type="http://schemas.openxmlformats.org/officeDocument/2006/relationships/image"/><Relationship Id="rId18" Target="../media/image160.png" Type="http://schemas.openxmlformats.org/officeDocument/2006/relationships/image"/><Relationship Id="rId2" Target="../media/image145.png" Type="http://schemas.openxmlformats.org/officeDocument/2006/relationships/image"/><Relationship Id="rId3" Target="../media/image8.png" Type="http://schemas.openxmlformats.org/officeDocument/2006/relationships/image"/><Relationship Id="rId4" Target="../media/image146.png" Type="http://schemas.openxmlformats.org/officeDocument/2006/relationships/image"/><Relationship Id="rId5" Target="../media/image147.png" Type="http://schemas.openxmlformats.org/officeDocument/2006/relationships/image"/><Relationship Id="rId6" Target="../media/image148.png" Type="http://schemas.openxmlformats.org/officeDocument/2006/relationships/image"/><Relationship Id="rId7" Target="../media/image149.png" Type="http://schemas.openxmlformats.org/officeDocument/2006/relationships/image"/><Relationship Id="rId8" Target="../media/image150.png" Type="http://schemas.openxmlformats.org/officeDocument/2006/relationships/image"/><Relationship Id="rId9" Target="../media/image1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1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2.jpe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63.png" Type="http://schemas.openxmlformats.org/officeDocument/2006/relationships/image"/><Relationship Id="rId7" Target="../media/image16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2.jpe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65.png" Type="http://schemas.openxmlformats.org/officeDocument/2006/relationships/image"/><Relationship Id="rId7" Target="../media/image16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2.jpe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67.png" Type="http://schemas.openxmlformats.org/officeDocument/2006/relationships/image"/><Relationship Id="rId7" Target="../media/image16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8.png" Type="http://schemas.openxmlformats.org/officeDocument/2006/relationships/image"/><Relationship Id="rId4" Target="../media/image26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39.png" Type="http://schemas.openxmlformats.org/officeDocument/2006/relationships/image"/><Relationship Id="rId16" Target="../media/image40.png" Type="http://schemas.openxmlformats.org/officeDocument/2006/relationships/image"/><Relationship Id="rId2" Target="../media/image27.png" Type="http://schemas.openxmlformats.org/officeDocument/2006/relationships/image"/><Relationship Id="rId3" Target="../media/image8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50.png" Type="http://schemas.openxmlformats.org/officeDocument/2006/relationships/image"/><Relationship Id="rId2" Target="../media/image41.png" Type="http://schemas.openxmlformats.org/officeDocument/2006/relationships/image"/><Relationship Id="rId3" Target="../media/image8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8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2" Target="../media/image55.png" Type="http://schemas.openxmlformats.org/officeDocument/2006/relationships/image"/><Relationship Id="rId3" Target="../media/image8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06624" cy="10347222"/>
          </a:xfrm>
          <a:custGeom>
            <a:avLst/>
            <a:gdLst/>
            <a:ahLst/>
            <a:cxnLst/>
            <a:rect r="r" b="b" t="t" l="l"/>
            <a:pathLst>
              <a:path h="10347222" w="18306624">
                <a:moveTo>
                  <a:pt x="0" y="0"/>
                </a:moveTo>
                <a:lnTo>
                  <a:pt x="18306624" y="0"/>
                </a:lnTo>
                <a:lnTo>
                  <a:pt x="18306624" y="10347222"/>
                </a:lnTo>
                <a:lnTo>
                  <a:pt x="0" y="1034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2398" y="4194826"/>
            <a:ext cx="8601891" cy="86018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863736" y="6362030"/>
            <a:ext cx="5244949" cy="3924970"/>
          </a:xfrm>
          <a:custGeom>
            <a:avLst/>
            <a:gdLst/>
            <a:ahLst/>
            <a:cxnLst/>
            <a:rect r="r" b="b" t="t" l="l"/>
            <a:pathLst>
              <a:path h="3924970" w="5244949">
                <a:moveTo>
                  <a:pt x="0" y="0"/>
                </a:moveTo>
                <a:lnTo>
                  <a:pt x="5244949" y="0"/>
                </a:lnTo>
                <a:lnTo>
                  <a:pt x="5244949" y="3924970"/>
                </a:lnTo>
                <a:lnTo>
                  <a:pt x="0" y="3924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13169">
            <a:off x="9801493" y="8054783"/>
            <a:ext cx="2034762" cy="1659938"/>
          </a:xfrm>
          <a:custGeom>
            <a:avLst/>
            <a:gdLst/>
            <a:ahLst/>
            <a:cxnLst/>
            <a:rect r="r" b="b" t="t" l="l"/>
            <a:pathLst>
              <a:path h="1659938" w="2034762">
                <a:moveTo>
                  <a:pt x="0" y="0"/>
                </a:moveTo>
                <a:lnTo>
                  <a:pt x="2034762" y="0"/>
                </a:lnTo>
                <a:lnTo>
                  <a:pt x="2034762" y="1659938"/>
                </a:lnTo>
                <a:lnTo>
                  <a:pt x="0" y="1659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33641" y="4490380"/>
            <a:ext cx="1929934" cy="1929934"/>
          </a:xfrm>
          <a:custGeom>
            <a:avLst/>
            <a:gdLst/>
            <a:ahLst/>
            <a:cxnLst/>
            <a:rect r="r" b="b" t="t" l="l"/>
            <a:pathLst>
              <a:path h="1929934" w="1929934">
                <a:moveTo>
                  <a:pt x="0" y="0"/>
                </a:moveTo>
                <a:lnTo>
                  <a:pt x="1929935" y="0"/>
                </a:lnTo>
                <a:lnTo>
                  <a:pt x="1929935" y="1929934"/>
                </a:lnTo>
                <a:lnTo>
                  <a:pt x="0" y="192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012930" y="6635115"/>
            <a:ext cx="6275070" cy="5246370"/>
            <a:chOff x="0" y="0"/>
            <a:chExt cx="97217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2173" cy="812800"/>
            </a:xfrm>
            <a:custGeom>
              <a:avLst/>
              <a:gdLst/>
              <a:ahLst/>
              <a:cxnLst/>
              <a:rect r="r" b="b" t="t" l="l"/>
              <a:pathLst>
                <a:path h="812800" w="972173">
                  <a:moveTo>
                    <a:pt x="486086" y="0"/>
                  </a:moveTo>
                  <a:cubicBezTo>
                    <a:pt x="217628" y="0"/>
                    <a:pt x="0" y="181951"/>
                    <a:pt x="0" y="406400"/>
                  </a:cubicBezTo>
                  <a:cubicBezTo>
                    <a:pt x="0" y="630849"/>
                    <a:pt x="217628" y="812800"/>
                    <a:pt x="486086" y="812800"/>
                  </a:cubicBezTo>
                  <a:cubicBezTo>
                    <a:pt x="754544" y="812800"/>
                    <a:pt x="972173" y="630849"/>
                    <a:pt x="972173" y="406400"/>
                  </a:cubicBezTo>
                  <a:cubicBezTo>
                    <a:pt x="972173" y="181951"/>
                    <a:pt x="754544" y="0"/>
                    <a:pt x="486086" y="0"/>
                  </a:cubicBezTo>
                  <a:close/>
                </a:path>
              </a:pathLst>
            </a:custGeom>
            <a:blipFill>
              <a:blip r:embed="rId7"/>
              <a:stretch>
                <a:fillRect l="-14685" t="0" r="-1468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012930" y="6848672"/>
            <a:ext cx="6178783" cy="6172610"/>
          </a:xfrm>
          <a:custGeom>
            <a:avLst/>
            <a:gdLst/>
            <a:ahLst/>
            <a:cxnLst/>
            <a:rect r="r" b="b" t="t" l="l"/>
            <a:pathLst>
              <a:path h="6172610" w="6178783">
                <a:moveTo>
                  <a:pt x="0" y="0"/>
                </a:moveTo>
                <a:lnTo>
                  <a:pt x="6178783" y="0"/>
                </a:lnTo>
                <a:lnTo>
                  <a:pt x="6178783" y="6172611"/>
                </a:lnTo>
                <a:lnTo>
                  <a:pt x="0" y="61726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44159" y="7422281"/>
            <a:ext cx="2924941" cy="2924941"/>
          </a:xfrm>
          <a:custGeom>
            <a:avLst/>
            <a:gdLst/>
            <a:ahLst/>
            <a:cxnLst/>
            <a:rect r="r" b="b" t="t" l="l"/>
            <a:pathLst>
              <a:path h="2924941" w="2924941">
                <a:moveTo>
                  <a:pt x="0" y="0"/>
                </a:moveTo>
                <a:lnTo>
                  <a:pt x="2924942" y="0"/>
                </a:lnTo>
                <a:lnTo>
                  <a:pt x="2924942" y="2924941"/>
                </a:lnTo>
                <a:lnTo>
                  <a:pt x="0" y="2924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047941" y="5072080"/>
            <a:ext cx="1555518" cy="1648429"/>
          </a:xfrm>
          <a:custGeom>
            <a:avLst/>
            <a:gdLst/>
            <a:ahLst/>
            <a:cxnLst/>
            <a:rect r="r" b="b" t="t" l="l"/>
            <a:pathLst>
              <a:path h="1648429" w="1555518">
                <a:moveTo>
                  <a:pt x="0" y="0"/>
                </a:moveTo>
                <a:lnTo>
                  <a:pt x="1555518" y="0"/>
                </a:lnTo>
                <a:lnTo>
                  <a:pt x="1555518" y="1648430"/>
                </a:lnTo>
                <a:lnTo>
                  <a:pt x="0" y="1648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23351"/>
            <a:ext cx="1170538" cy="1650642"/>
          </a:xfrm>
          <a:custGeom>
            <a:avLst/>
            <a:gdLst/>
            <a:ahLst/>
            <a:cxnLst/>
            <a:rect r="r" b="b" t="t" l="l"/>
            <a:pathLst>
              <a:path h="1650642" w="1170538">
                <a:moveTo>
                  <a:pt x="0" y="0"/>
                </a:moveTo>
                <a:lnTo>
                  <a:pt x="1170538" y="0"/>
                </a:lnTo>
                <a:lnTo>
                  <a:pt x="1170538" y="1650643"/>
                </a:lnTo>
                <a:lnTo>
                  <a:pt x="0" y="16506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03459" y="3911296"/>
            <a:ext cx="752190" cy="941709"/>
          </a:xfrm>
          <a:custGeom>
            <a:avLst/>
            <a:gdLst/>
            <a:ahLst/>
            <a:cxnLst/>
            <a:rect r="r" b="b" t="t" l="l"/>
            <a:pathLst>
              <a:path h="941709" w="752190">
                <a:moveTo>
                  <a:pt x="0" y="0"/>
                </a:moveTo>
                <a:lnTo>
                  <a:pt x="752190" y="0"/>
                </a:lnTo>
                <a:lnTo>
                  <a:pt x="752190" y="941709"/>
                </a:lnTo>
                <a:lnTo>
                  <a:pt x="0" y="9417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659450" y="3952059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1" y="0"/>
                </a:lnTo>
                <a:lnTo>
                  <a:pt x="1388491" y="1503288"/>
                </a:lnTo>
                <a:lnTo>
                  <a:pt x="0" y="1503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-2625479" y="359105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Machine Learning and Other AI Tools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1734" y="1760070"/>
            <a:ext cx="5080397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III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Jegan, Kalki </a:t>
            </a:r>
            <a:r>
              <a:rPr lang="en-US" sz="2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(2224875)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Meda, Gaurav Dutt </a:t>
            </a:r>
            <a:r>
              <a:rPr lang="en-US" sz="2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(2313830)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Paz Callizo, Walter Andres </a:t>
            </a:r>
            <a:r>
              <a:rPr lang="en-US" sz="2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(2239884)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01933" y="3902726"/>
            <a:ext cx="3975232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Professor</a:t>
            </a: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Sarah Gholibeigian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49451" y="1722438"/>
            <a:ext cx="4938845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Credit Prediction</a:t>
            </a:r>
            <a:r>
              <a:rPr lang="en-US" sz="339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 Project (CPP)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4709" cy="10287000"/>
          </a:xfrm>
          <a:custGeom>
            <a:avLst/>
            <a:gdLst/>
            <a:ahLst/>
            <a:cxnLst/>
            <a:rect r="r" b="b" t="t" l="l"/>
            <a:pathLst>
              <a:path h="10287000" w="18284709">
                <a:moveTo>
                  <a:pt x="0" y="0"/>
                </a:moveTo>
                <a:lnTo>
                  <a:pt x="18284709" y="0"/>
                </a:lnTo>
                <a:lnTo>
                  <a:pt x="182847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94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30388" y="276798"/>
            <a:ext cx="1797895" cy="2146741"/>
          </a:xfrm>
          <a:custGeom>
            <a:avLst/>
            <a:gdLst/>
            <a:ahLst/>
            <a:cxnLst/>
            <a:rect r="r" b="b" t="t" l="l"/>
            <a:pathLst>
              <a:path h="2146741" w="1797895">
                <a:moveTo>
                  <a:pt x="0" y="0"/>
                </a:moveTo>
                <a:lnTo>
                  <a:pt x="1797895" y="0"/>
                </a:lnTo>
                <a:lnTo>
                  <a:pt x="1797895" y="2146741"/>
                </a:lnTo>
                <a:lnTo>
                  <a:pt x="0" y="2146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4012" y="2176754"/>
            <a:ext cx="7748185" cy="5704186"/>
          </a:xfrm>
          <a:custGeom>
            <a:avLst/>
            <a:gdLst/>
            <a:ahLst/>
            <a:cxnLst/>
            <a:rect r="r" b="b" t="t" l="l"/>
            <a:pathLst>
              <a:path h="5704186" w="7748185">
                <a:moveTo>
                  <a:pt x="0" y="0"/>
                </a:moveTo>
                <a:lnTo>
                  <a:pt x="7748185" y="0"/>
                </a:lnTo>
                <a:lnTo>
                  <a:pt x="7748185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56074" y="2700338"/>
            <a:ext cx="7307501" cy="5711202"/>
          </a:xfrm>
          <a:custGeom>
            <a:avLst/>
            <a:gdLst/>
            <a:ahLst/>
            <a:cxnLst/>
            <a:rect r="r" b="b" t="t" l="l"/>
            <a:pathLst>
              <a:path h="5711202" w="7307501">
                <a:moveTo>
                  <a:pt x="0" y="0"/>
                </a:moveTo>
                <a:lnTo>
                  <a:pt x="7307502" y="0"/>
                </a:lnTo>
                <a:lnTo>
                  <a:pt x="7307502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2846717" y="587333"/>
            <a:ext cx="21325114" cy="24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Exploration</a:t>
            </a:r>
          </a:p>
          <a:p>
            <a:pPr algn="ctr">
              <a:lnSpc>
                <a:spcPts val="938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449754" y="8095489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2" y="0"/>
                </a:lnTo>
                <a:lnTo>
                  <a:pt x="1388492" y="1503288"/>
                </a:lnTo>
                <a:lnTo>
                  <a:pt x="0" y="1503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-1056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30388" y="276798"/>
            <a:ext cx="1797895" cy="2146741"/>
          </a:xfrm>
          <a:custGeom>
            <a:avLst/>
            <a:gdLst/>
            <a:ahLst/>
            <a:cxnLst/>
            <a:rect r="r" b="b" t="t" l="l"/>
            <a:pathLst>
              <a:path h="2146741" w="1797895">
                <a:moveTo>
                  <a:pt x="0" y="0"/>
                </a:moveTo>
                <a:lnTo>
                  <a:pt x="1797895" y="0"/>
                </a:lnTo>
                <a:lnTo>
                  <a:pt x="1797895" y="2146741"/>
                </a:lnTo>
                <a:lnTo>
                  <a:pt x="0" y="2146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1734" y="2031664"/>
            <a:ext cx="7105944" cy="7923346"/>
          </a:xfrm>
          <a:custGeom>
            <a:avLst/>
            <a:gdLst/>
            <a:ahLst/>
            <a:cxnLst/>
            <a:rect r="r" b="b" t="t" l="l"/>
            <a:pathLst>
              <a:path h="7923346" w="7105944">
                <a:moveTo>
                  <a:pt x="0" y="0"/>
                </a:moveTo>
                <a:lnTo>
                  <a:pt x="7105944" y="0"/>
                </a:lnTo>
                <a:lnTo>
                  <a:pt x="7105944" y="7923345"/>
                </a:lnTo>
                <a:lnTo>
                  <a:pt x="0" y="7923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60557" y="2571212"/>
            <a:ext cx="7615291" cy="7586662"/>
          </a:xfrm>
          <a:custGeom>
            <a:avLst/>
            <a:gdLst/>
            <a:ahLst/>
            <a:cxnLst/>
            <a:rect r="r" b="b" t="t" l="l"/>
            <a:pathLst>
              <a:path h="7586662" w="7615291">
                <a:moveTo>
                  <a:pt x="0" y="0"/>
                </a:moveTo>
                <a:lnTo>
                  <a:pt x="7615291" y="0"/>
                </a:lnTo>
                <a:lnTo>
                  <a:pt x="7615291" y="7586662"/>
                </a:lnTo>
                <a:lnTo>
                  <a:pt x="0" y="7586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2846717" y="587333"/>
            <a:ext cx="21325114" cy="24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Exploration</a:t>
            </a:r>
          </a:p>
          <a:p>
            <a:pPr algn="ctr">
              <a:lnSpc>
                <a:spcPts val="938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03" y="35217"/>
            <a:ext cx="18267405" cy="10251783"/>
          </a:xfrm>
          <a:custGeom>
            <a:avLst/>
            <a:gdLst/>
            <a:ahLst/>
            <a:cxnLst/>
            <a:rect r="r" b="b" t="t" l="l"/>
            <a:pathLst>
              <a:path h="10251783" w="18267405">
                <a:moveTo>
                  <a:pt x="0" y="0"/>
                </a:moveTo>
                <a:lnTo>
                  <a:pt x="18267406" y="0"/>
                </a:lnTo>
                <a:lnTo>
                  <a:pt x="18267406" y="10251783"/>
                </a:lnTo>
                <a:lnTo>
                  <a:pt x="0" y="10251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113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0389" y="1736281"/>
            <a:ext cx="12247223" cy="8006242"/>
          </a:xfrm>
          <a:custGeom>
            <a:avLst/>
            <a:gdLst/>
            <a:ahLst/>
            <a:cxnLst/>
            <a:rect r="r" b="b" t="t" l="l"/>
            <a:pathLst>
              <a:path h="8006242" w="12247223">
                <a:moveTo>
                  <a:pt x="0" y="0"/>
                </a:moveTo>
                <a:lnTo>
                  <a:pt x="12247222" y="0"/>
                </a:lnTo>
                <a:lnTo>
                  <a:pt x="12247222" y="8006242"/>
                </a:lnTo>
                <a:lnTo>
                  <a:pt x="0" y="8006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18624" y="621713"/>
            <a:ext cx="606931" cy="921337"/>
          </a:xfrm>
          <a:custGeom>
            <a:avLst/>
            <a:gdLst/>
            <a:ahLst/>
            <a:cxnLst/>
            <a:rect r="r" b="b" t="t" l="l"/>
            <a:pathLst>
              <a:path h="921337" w="606931">
                <a:moveTo>
                  <a:pt x="0" y="0"/>
                </a:moveTo>
                <a:lnTo>
                  <a:pt x="606931" y="0"/>
                </a:lnTo>
                <a:lnTo>
                  <a:pt x="606931" y="921337"/>
                </a:lnTo>
                <a:lnTo>
                  <a:pt x="0" y="921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846717" y="587333"/>
            <a:ext cx="21325114" cy="24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Exploration</a:t>
            </a:r>
          </a:p>
          <a:p>
            <a:pPr algn="ctr">
              <a:lnSpc>
                <a:spcPts val="938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62665" cy="10287000"/>
          </a:xfrm>
          <a:custGeom>
            <a:avLst/>
            <a:gdLst/>
            <a:ahLst/>
            <a:cxnLst/>
            <a:rect r="r" b="b" t="t" l="l"/>
            <a:pathLst>
              <a:path h="10287000" w="18262665">
                <a:moveTo>
                  <a:pt x="0" y="0"/>
                </a:moveTo>
                <a:lnTo>
                  <a:pt x="18262665" y="0"/>
                </a:lnTo>
                <a:lnTo>
                  <a:pt x="182626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6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01923" y="6815807"/>
            <a:ext cx="5486167" cy="3504820"/>
          </a:xfrm>
          <a:custGeom>
            <a:avLst/>
            <a:gdLst/>
            <a:ahLst/>
            <a:cxnLst/>
            <a:rect r="r" b="b" t="t" l="l"/>
            <a:pathLst>
              <a:path h="3504820" w="5486167">
                <a:moveTo>
                  <a:pt x="0" y="0"/>
                </a:moveTo>
                <a:lnTo>
                  <a:pt x="5486168" y="0"/>
                </a:lnTo>
                <a:lnTo>
                  <a:pt x="5486168" y="3504820"/>
                </a:lnTo>
                <a:lnTo>
                  <a:pt x="0" y="350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016295" y="4015775"/>
            <a:ext cx="5246370" cy="52463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2687" t="0" r="-32687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509258" y="5114493"/>
            <a:ext cx="4334307" cy="4334307"/>
          </a:xfrm>
          <a:custGeom>
            <a:avLst/>
            <a:gdLst/>
            <a:ahLst/>
            <a:cxnLst/>
            <a:rect r="r" b="b" t="t" l="l"/>
            <a:pathLst>
              <a:path h="4334307" w="4334307">
                <a:moveTo>
                  <a:pt x="0" y="0"/>
                </a:moveTo>
                <a:lnTo>
                  <a:pt x="4334307" y="0"/>
                </a:lnTo>
                <a:lnTo>
                  <a:pt x="4334307" y="4334307"/>
                </a:lnTo>
                <a:lnTo>
                  <a:pt x="0" y="4334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4426" y="6638960"/>
            <a:ext cx="5216431" cy="3471193"/>
          </a:xfrm>
          <a:custGeom>
            <a:avLst/>
            <a:gdLst/>
            <a:ahLst/>
            <a:cxnLst/>
            <a:rect r="r" b="b" t="t" l="l"/>
            <a:pathLst>
              <a:path h="3471193" w="5216431">
                <a:moveTo>
                  <a:pt x="0" y="0"/>
                </a:moveTo>
                <a:lnTo>
                  <a:pt x="5216431" y="0"/>
                </a:lnTo>
                <a:lnTo>
                  <a:pt x="5216431" y="3471192"/>
                </a:lnTo>
                <a:lnTo>
                  <a:pt x="0" y="3471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760634" y="587333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Engineering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0997" y="2365321"/>
            <a:ext cx="11258338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Customer’s Behavior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people with High-Limited customer’s are not spending much.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Interesting!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8868" y="3625567"/>
            <a:ext cx="8315132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Booking per Months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Customer’s Relationships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 Credit Accounts,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Age’s, Average Income and the Utilization of the Income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suggest firm bonds between new features for the correlation analysis.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01" y="-11795"/>
            <a:ext cx="18295901" cy="10298795"/>
          </a:xfrm>
          <a:custGeom>
            <a:avLst/>
            <a:gdLst/>
            <a:ahLst/>
            <a:cxnLst/>
            <a:rect r="r" b="b" t="t" l="l"/>
            <a:pathLst>
              <a:path h="10298795" w="18295901">
                <a:moveTo>
                  <a:pt x="0" y="0"/>
                </a:moveTo>
                <a:lnTo>
                  <a:pt x="18295901" y="0"/>
                </a:lnTo>
                <a:lnTo>
                  <a:pt x="18295901" y="10298795"/>
                </a:lnTo>
                <a:lnTo>
                  <a:pt x="0" y="10298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193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952679" y="6045657"/>
            <a:ext cx="3212643" cy="3212643"/>
            <a:chOff x="0" y="0"/>
            <a:chExt cx="3331210" cy="33312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0" y="0"/>
                  </a:moveTo>
                  <a:lnTo>
                    <a:pt x="3331210" y="0"/>
                  </a:lnTo>
                  <a:cubicBezTo>
                    <a:pt x="3331210" y="1840230"/>
                    <a:pt x="1840230" y="3331210"/>
                    <a:pt x="0" y="333121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7894" t="0" r="-107894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5205782" y="6045657"/>
            <a:ext cx="3212643" cy="3212643"/>
            <a:chOff x="0" y="0"/>
            <a:chExt cx="3331210" cy="3331210"/>
          </a:xfrm>
        </p:grpSpPr>
        <p:sp>
          <p:nvSpPr>
            <p:cNvPr name="Freeform 13" id="13"/>
            <p:cNvSpPr/>
            <p:nvPr/>
          </p:nvSpPr>
          <p:spPr>
            <a:xfrm flipH="false" flipV="false" rot="-540000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0"/>
                  </a:moveTo>
                  <a:lnTo>
                    <a:pt x="3331210" y="3331210"/>
                  </a:ln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5"/>
              <a:stretch>
                <a:fillRect l="-38888" t="0" r="-38888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5205782" y="2348977"/>
            <a:ext cx="3212643" cy="3212643"/>
            <a:chOff x="0" y="0"/>
            <a:chExt cx="3331210" cy="3331210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6"/>
              <a:stretch>
                <a:fillRect l="-37521" t="0" r="-37521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true" flipV="false" rot="5877256">
            <a:off x="11210714" y="2789053"/>
            <a:ext cx="2845845" cy="2845845"/>
          </a:xfrm>
          <a:custGeom>
            <a:avLst/>
            <a:gdLst/>
            <a:ahLst/>
            <a:cxnLst/>
            <a:rect r="r" b="b" t="t" l="l"/>
            <a:pathLst>
              <a:path h="2845845" w="2845845">
                <a:moveTo>
                  <a:pt x="2845846" y="0"/>
                </a:moveTo>
                <a:lnTo>
                  <a:pt x="0" y="0"/>
                </a:lnTo>
                <a:lnTo>
                  <a:pt x="0" y="2845845"/>
                </a:lnTo>
                <a:lnTo>
                  <a:pt x="2845846" y="2845845"/>
                </a:lnTo>
                <a:lnTo>
                  <a:pt x="2845846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5400000">
            <a:off x="8952679" y="2348977"/>
            <a:ext cx="3212643" cy="3212643"/>
            <a:chOff x="0" y="0"/>
            <a:chExt cx="3331210" cy="3331210"/>
          </a:xfrm>
        </p:grpSpPr>
        <p:sp>
          <p:nvSpPr>
            <p:cNvPr name="Freeform 18" id="18"/>
            <p:cNvSpPr/>
            <p:nvPr/>
          </p:nvSpPr>
          <p:spPr>
            <a:xfrm flipH="false" flipV="false" rot="5330819">
              <a:off x="-33179" y="-33179"/>
              <a:ext cx="3367565" cy="3397567"/>
            </a:xfrm>
            <a:custGeom>
              <a:avLst/>
              <a:gdLst/>
              <a:ahLst/>
              <a:cxnLst/>
              <a:rect r="r" b="b" t="t" l="l"/>
              <a:pathLst>
                <a:path h="3397567" w="3367565">
                  <a:moveTo>
                    <a:pt x="0" y="3330536"/>
                  </a:moveTo>
                  <a:lnTo>
                    <a:pt x="67032" y="0"/>
                  </a:lnTo>
                  <a:cubicBezTo>
                    <a:pt x="1906889" y="37030"/>
                    <a:pt x="3367565" y="1557710"/>
                    <a:pt x="3330536" y="3397567"/>
                  </a:cubicBezTo>
                  <a:lnTo>
                    <a:pt x="0" y="3330536"/>
                  </a:lnTo>
                  <a:close/>
                </a:path>
              </a:pathLst>
            </a:custGeom>
            <a:blipFill>
              <a:blip r:embed="rId8"/>
              <a:stretch>
                <a:fillRect l="-29907" t="0" r="-31898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5457257" y="6639193"/>
            <a:ext cx="2999268" cy="2999268"/>
          </a:xfrm>
          <a:custGeom>
            <a:avLst/>
            <a:gdLst/>
            <a:ahLst/>
            <a:cxnLst/>
            <a:rect r="r" b="b" t="t" l="l"/>
            <a:pathLst>
              <a:path h="2999268" w="2999268">
                <a:moveTo>
                  <a:pt x="0" y="0"/>
                </a:moveTo>
                <a:lnTo>
                  <a:pt x="2999268" y="0"/>
                </a:lnTo>
                <a:lnTo>
                  <a:pt x="2999268" y="2999268"/>
                </a:lnTo>
                <a:lnTo>
                  <a:pt x="0" y="29992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64568" y="6846138"/>
            <a:ext cx="3281061" cy="2535987"/>
          </a:xfrm>
          <a:custGeom>
            <a:avLst/>
            <a:gdLst/>
            <a:ahLst/>
            <a:cxnLst/>
            <a:rect r="r" b="b" t="t" l="l"/>
            <a:pathLst>
              <a:path h="2535987" w="3281061">
                <a:moveTo>
                  <a:pt x="0" y="0"/>
                </a:moveTo>
                <a:lnTo>
                  <a:pt x="3281061" y="0"/>
                </a:lnTo>
                <a:lnTo>
                  <a:pt x="3281061" y="2535987"/>
                </a:lnTo>
                <a:lnTo>
                  <a:pt x="0" y="2535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786602" y="4269125"/>
            <a:ext cx="1966570" cy="1603615"/>
          </a:xfrm>
          <a:custGeom>
            <a:avLst/>
            <a:gdLst/>
            <a:ahLst/>
            <a:cxnLst/>
            <a:rect r="r" b="b" t="t" l="l"/>
            <a:pathLst>
              <a:path h="1603615" w="1966570">
                <a:moveTo>
                  <a:pt x="0" y="0"/>
                </a:moveTo>
                <a:lnTo>
                  <a:pt x="1966570" y="0"/>
                </a:lnTo>
                <a:lnTo>
                  <a:pt x="1966570" y="1603616"/>
                </a:lnTo>
                <a:lnTo>
                  <a:pt x="0" y="1603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-2760634" y="587333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New Features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8044" y="2215627"/>
            <a:ext cx="459700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Average Transaction Size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8897" y="6177230"/>
            <a:ext cx="4413632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Income and Utilization Interaction Score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00015" y="2215627"/>
            <a:ext cx="476752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Longevity Score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45629" y="6248985"/>
            <a:ext cx="348575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 Group Batches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3796" y="2976947"/>
            <a:ext cx="3365500" cy="109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Transaction Amount 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Average Transaction Count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0152" y="7726783"/>
            <a:ext cx="3662230" cy="3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Income + Avg_Utilization_Ratio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18733" y="2976947"/>
            <a:ext cx="5225389" cy="3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Months_on_book +  Total_Relationship_Count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79029" y="7037021"/>
            <a:ext cx="2214959" cy="3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+ Segmentation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5" y="-9525"/>
            <a:ext cx="18304933" cy="10296525"/>
          </a:xfrm>
          <a:custGeom>
            <a:avLst/>
            <a:gdLst/>
            <a:ahLst/>
            <a:cxnLst/>
            <a:rect r="r" b="b" t="t" l="l"/>
            <a:pathLst>
              <a:path h="10296525" w="18304933">
                <a:moveTo>
                  <a:pt x="0" y="0"/>
                </a:moveTo>
                <a:lnTo>
                  <a:pt x="18304934" y="0"/>
                </a:lnTo>
                <a:lnTo>
                  <a:pt x="18304934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45569" y="4693928"/>
            <a:ext cx="4387822" cy="5246370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9675" t="0" r="-39675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275755" y="4693928"/>
            <a:ext cx="2623185" cy="5246370"/>
            <a:chOff x="0" y="0"/>
            <a:chExt cx="3331210" cy="6662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31210" cy="6662420"/>
            </a:xfrm>
            <a:custGeom>
              <a:avLst/>
              <a:gdLst/>
              <a:ahLst/>
              <a:cxnLst/>
              <a:rect r="r" b="b" t="t" l="l"/>
              <a:pathLst>
                <a:path h="6662420" w="3331210">
                  <a:moveTo>
                    <a:pt x="3331210" y="3331210"/>
                  </a:moveTo>
                  <a:lnTo>
                    <a:pt x="3331210" y="6662420"/>
                  </a:lnTo>
                  <a:cubicBezTo>
                    <a:pt x="1490980" y="6662420"/>
                    <a:pt x="0" y="5170170"/>
                    <a:pt x="0" y="3331210"/>
                  </a:cubicBezTo>
                  <a:cubicBezTo>
                    <a:pt x="0" y="149225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5"/>
              <a:stretch>
                <a:fillRect l="-131159" t="0" r="-131159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-2741584" y="587333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Quantitative Analysis and Exploration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338773" y="2264356"/>
            <a:ext cx="17205293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Credit_Limit’s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Values 10167.0     8632.537327     9087.345734     1438.0  2556.5  4549.0  11067.5        34516.0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88676" y="1750641"/>
            <a:ext cx="12444412" cy="62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5"/>
              </a:lnSpc>
            </a:pPr>
            <a:r>
              <a:rPr lang="en-US" b="true" sz="3399" spc="10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</a:t>
            </a:r>
            <a:r>
              <a:rPr lang="en-US" b="true" sz="3399" spc="10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ount Mean Std Min 25% 50% 75%   Max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2228" y="2890838"/>
            <a:ext cx="1720529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Limit balance comes from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1,438 to 34,516 with an average of around 8,633.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2228" y="3728403"/>
            <a:ext cx="1720529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Credit Limit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has few high credit customers in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Canada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2228" y="4560578"/>
            <a:ext cx="17205293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Limit  has influence on high spenders on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Monthly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Balance, Total Revolving Balance and the Total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Transactions Amount.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2228" y="6588768"/>
            <a:ext cx="17205293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features bring a unique touch to the development of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further insights regarding specific answers and an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 into the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amounts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being spent by many of the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banking system’s customers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7600" y="0"/>
            <a:ext cx="18502309" cy="10287000"/>
          </a:xfrm>
          <a:custGeom>
            <a:avLst/>
            <a:gdLst/>
            <a:ahLst/>
            <a:cxnLst/>
            <a:rect r="r" b="b" t="t" l="l"/>
            <a:pathLst>
              <a:path h="10287000" w="18502309">
                <a:moveTo>
                  <a:pt x="0" y="0"/>
                </a:moveTo>
                <a:lnTo>
                  <a:pt x="18502309" y="0"/>
                </a:lnTo>
                <a:lnTo>
                  <a:pt x="185023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-14764" r="0" b="-650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55113" y="618669"/>
            <a:ext cx="978890" cy="1246272"/>
          </a:xfrm>
          <a:custGeom>
            <a:avLst/>
            <a:gdLst/>
            <a:ahLst/>
            <a:cxnLst/>
            <a:rect r="r" b="b" t="t" l="l"/>
            <a:pathLst>
              <a:path h="1246272" w="978890">
                <a:moveTo>
                  <a:pt x="0" y="0"/>
                </a:moveTo>
                <a:lnTo>
                  <a:pt x="978890" y="0"/>
                </a:lnTo>
                <a:lnTo>
                  <a:pt x="978890" y="1246272"/>
                </a:lnTo>
                <a:lnTo>
                  <a:pt x="0" y="1246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6366" y="8357366"/>
            <a:ext cx="1185513" cy="1068244"/>
          </a:xfrm>
          <a:custGeom>
            <a:avLst/>
            <a:gdLst/>
            <a:ahLst/>
            <a:cxnLst/>
            <a:rect r="r" b="b" t="t" l="l"/>
            <a:pathLst>
              <a:path h="1068244" w="1185513">
                <a:moveTo>
                  <a:pt x="0" y="0"/>
                </a:moveTo>
                <a:lnTo>
                  <a:pt x="1185512" y="0"/>
                </a:lnTo>
                <a:lnTo>
                  <a:pt x="1185512" y="1068244"/>
                </a:lnTo>
                <a:lnTo>
                  <a:pt x="0" y="1068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1330" y="424298"/>
            <a:ext cx="1257549" cy="925870"/>
          </a:xfrm>
          <a:custGeom>
            <a:avLst/>
            <a:gdLst/>
            <a:ahLst/>
            <a:cxnLst/>
            <a:rect r="r" b="b" t="t" l="l"/>
            <a:pathLst>
              <a:path h="925870" w="1257549">
                <a:moveTo>
                  <a:pt x="0" y="0"/>
                </a:moveTo>
                <a:lnTo>
                  <a:pt x="1257549" y="0"/>
                </a:lnTo>
                <a:lnTo>
                  <a:pt x="1257549" y="925871"/>
                </a:lnTo>
                <a:lnTo>
                  <a:pt x="0" y="925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28451" y="8131459"/>
            <a:ext cx="1900073" cy="1520059"/>
          </a:xfrm>
          <a:custGeom>
            <a:avLst/>
            <a:gdLst/>
            <a:ahLst/>
            <a:cxnLst/>
            <a:rect r="r" b="b" t="t" l="l"/>
            <a:pathLst>
              <a:path h="1520059" w="1900073">
                <a:moveTo>
                  <a:pt x="0" y="0"/>
                </a:moveTo>
                <a:lnTo>
                  <a:pt x="1900073" y="0"/>
                </a:lnTo>
                <a:lnTo>
                  <a:pt x="1900073" y="1520059"/>
                </a:lnTo>
                <a:lnTo>
                  <a:pt x="0" y="15200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80630" y="8437212"/>
            <a:ext cx="526739" cy="1214306"/>
          </a:xfrm>
          <a:custGeom>
            <a:avLst/>
            <a:gdLst/>
            <a:ahLst/>
            <a:cxnLst/>
            <a:rect r="r" b="b" t="t" l="l"/>
            <a:pathLst>
              <a:path h="1214306" w="526739">
                <a:moveTo>
                  <a:pt x="0" y="0"/>
                </a:moveTo>
                <a:lnTo>
                  <a:pt x="526740" y="0"/>
                </a:lnTo>
                <a:lnTo>
                  <a:pt x="526740" y="1214306"/>
                </a:lnTo>
                <a:lnTo>
                  <a:pt x="0" y="1214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760634" y="587333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7155" y="2010092"/>
            <a:ext cx="15129537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Negative values are redundant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won’t help as they showcase a negative scenario.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37155" y="2627761"/>
            <a:ext cx="914863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Negative values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either be dropped or changed.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7155" y="3208151"/>
            <a:ext cx="585073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Inter-Relational Cross-Checking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7155" y="3779016"/>
            <a:ext cx="430344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RAM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Processing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7155" y="4397506"/>
            <a:ext cx="354925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Remove any NAN’s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7155" y="4977896"/>
            <a:ext cx="832352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Check if it works switching any Float’s to Int’s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37155" y="5596386"/>
            <a:ext cx="1318127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 of the Feature’s and the Target Variable for the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Credit Limit.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7155" y="6214876"/>
            <a:ext cx="17950845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 insights can be provided from the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Engineering Featuring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Categorial Values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like the reason why a customer hold’s a specific type of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Card for their Credit Score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31980" y="4956715"/>
            <a:ext cx="5958298" cy="5078259"/>
          </a:xfrm>
          <a:custGeom>
            <a:avLst/>
            <a:gdLst/>
            <a:ahLst/>
            <a:cxnLst/>
            <a:rect r="r" b="b" t="t" l="l"/>
            <a:pathLst>
              <a:path h="5078259" w="5958298">
                <a:moveTo>
                  <a:pt x="0" y="0"/>
                </a:moveTo>
                <a:lnTo>
                  <a:pt x="5958298" y="0"/>
                </a:lnTo>
                <a:lnTo>
                  <a:pt x="5958298" y="5078259"/>
                </a:lnTo>
                <a:lnTo>
                  <a:pt x="0" y="507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4709" cy="10287000"/>
          </a:xfrm>
          <a:custGeom>
            <a:avLst/>
            <a:gdLst/>
            <a:ahLst/>
            <a:cxnLst/>
            <a:rect r="r" b="b" t="t" l="l"/>
            <a:pathLst>
              <a:path h="10287000" w="18284709">
                <a:moveTo>
                  <a:pt x="0" y="0"/>
                </a:moveTo>
                <a:lnTo>
                  <a:pt x="18284709" y="0"/>
                </a:lnTo>
                <a:lnTo>
                  <a:pt x="182847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</a:blip>
            <a:stretch>
              <a:fillRect l="0" t="0" r="0" b="-7774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760634" y="587333"/>
            <a:ext cx="21325114" cy="24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Predictive Model Selection (PMS) &amp;</a:t>
            </a:r>
          </a:p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Development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122862" y="2924753"/>
            <a:ext cx="1378383" cy="775340"/>
          </a:xfrm>
          <a:custGeom>
            <a:avLst/>
            <a:gdLst/>
            <a:ahLst/>
            <a:cxnLst/>
            <a:rect r="r" b="b" t="t" l="l"/>
            <a:pathLst>
              <a:path h="775340" w="1378383">
                <a:moveTo>
                  <a:pt x="0" y="0"/>
                </a:moveTo>
                <a:lnTo>
                  <a:pt x="1378383" y="0"/>
                </a:lnTo>
                <a:lnTo>
                  <a:pt x="1378383" y="775341"/>
                </a:lnTo>
                <a:lnTo>
                  <a:pt x="0" y="775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52310" y="3569281"/>
            <a:ext cx="672165" cy="988478"/>
          </a:xfrm>
          <a:custGeom>
            <a:avLst/>
            <a:gdLst/>
            <a:ahLst/>
            <a:cxnLst/>
            <a:rect r="r" b="b" t="t" l="l"/>
            <a:pathLst>
              <a:path h="988478" w="672165">
                <a:moveTo>
                  <a:pt x="0" y="0"/>
                </a:moveTo>
                <a:lnTo>
                  <a:pt x="672165" y="0"/>
                </a:lnTo>
                <a:lnTo>
                  <a:pt x="672165" y="988478"/>
                </a:lnTo>
                <a:lnTo>
                  <a:pt x="0" y="988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6525" y="4735103"/>
            <a:ext cx="7915986" cy="4363745"/>
          </a:xfrm>
          <a:custGeom>
            <a:avLst/>
            <a:gdLst/>
            <a:ahLst/>
            <a:cxnLst/>
            <a:rect r="r" b="b" t="t" l="l"/>
            <a:pathLst>
              <a:path h="4363745" w="7915986">
                <a:moveTo>
                  <a:pt x="0" y="0"/>
                </a:moveTo>
                <a:lnTo>
                  <a:pt x="7915986" y="0"/>
                </a:lnTo>
                <a:lnTo>
                  <a:pt x="7915986" y="4363745"/>
                </a:lnTo>
                <a:lnTo>
                  <a:pt x="0" y="4363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37117" y="2947186"/>
            <a:ext cx="6504770" cy="396075"/>
          </a:xfrm>
          <a:custGeom>
            <a:avLst/>
            <a:gdLst/>
            <a:ahLst/>
            <a:cxnLst/>
            <a:rect r="r" b="b" t="t" l="l"/>
            <a:pathLst>
              <a:path h="396075" w="6504770">
                <a:moveTo>
                  <a:pt x="0" y="0"/>
                </a:moveTo>
                <a:lnTo>
                  <a:pt x="6504770" y="0"/>
                </a:lnTo>
                <a:lnTo>
                  <a:pt x="6504770" y="396075"/>
                </a:lnTo>
                <a:lnTo>
                  <a:pt x="0" y="3960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20533" y="3632250"/>
            <a:ext cx="3275354" cy="972040"/>
          </a:xfrm>
          <a:custGeom>
            <a:avLst/>
            <a:gdLst/>
            <a:ahLst/>
            <a:cxnLst/>
            <a:rect r="r" b="b" t="t" l="l"/>
            <a:pathLst>
              <a:path h="972040" w="3275354">
                <a:moveTo>
                  <a:pt x="0" y="0"/>
                </a:moveTo>
                <a:lnTo>
                  <a:pt x="3275354" y="0"/>
                </a:lnTo>
                <a:lnTo>
                  <a:pt x="3275354" y="972040"/>
                </a:lnTo>
                <a:lnTo>
                  <a:pt x="0" y="9720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505292" y="3405668"/>
            <a:ext cx="505837" cy="442608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042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284242" y="1450244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1" y="0"/>
                </a:lnTo>
                <a:lnTo>
                  <a:pt x="1388491" y="1503287"/>
                </a:lnTo>
                <a:lnTo>
                  <a:pt x="0" y="1503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4689502" y="5309140"/>
            <a:ext cx="3291371" cy="4587335"/>
            <a:chOff x="0" y="0"/>
            <a:chExt cx="4548505" cy="63394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139827" y="-78105"/>
              <a:ext cx="4768596" cy="6499606"/>
            </a:xfrm>
            <a:custGeom>
              <a:avLst/>
              <a:gdLst/>
              <a:ahLst/>
              <a:cxnLst/>
              <a:rect r="r" b="b" t="t" l="l"/>
              <a:pathLst>
                <a:path h="6499606" w="4768596">
                  <a:moveTo>
                    <a:pt x="2514346" y="5682615"/>
                  </a:moveTo>
                  <a:cubicBezTo>
                    <a:pt x="2522982" y="5856351"/>
                    <a:pt x="2466721" y="6034151"/>
                    <a:pt x="2343023" y="6176518"/>
                  </a:cubicBezTo>
                  <a:cubicBezTo>
                    <a:pt x="2090547" y="6466840"/>
                    <a:pt x="1652778" y="6499606"/>
                    <a:pt x="1365250" y="6249543"/>
                  </a:cubicBezTo>
                  <a:cubicBezTo>
                    <a:pt x="1161288" y="6072124"/>
                    <a:pt x="1087755" y="5799963"/>
                    <a:pt x="1152525" y="5553202"/>
                  </a:cubicBezTo>
                  <a:cubicBezTo>
                    <a:pt x="766953" y="5405882"/>
                    <a:pt x="505206" y="5161534"/>
                    <a:pt x="455041" y="4851527"/>
                  </a:cubicBezTo>
                  <a:cubicBezTo>
                    <a:pt x="382524" y="4403344"/>
                    <a:pt x="771652" y="3937127"/>
                    <a:pt x="1401572" y="3631438"/>
                  </a:cubicBezTo>
                  <a:cubicBezTo>
                    <a:pt x="756031" y="3418713"/>
                    <a:pt x="266192" y="2915285"/>
                    <a:pt x="160528" y="2262378"/>
                  </a:cubicBezTo>
                  <a:cubicBezTo>
                    <a:pt x="0" y="1269619"/>
                    <a:pt x="788543" y="307086"/>
                    <a:pt x="1921764" y="112649"/>
                  </a:cubicBezTo>
                  <a:cubicBezTo>
                    <a:pt x="2577719" y="0"/>
                    <a:pt x="3205480" y="169545"/>
                    <a:pt x="3648964" y="524764"/>
                  </a:cubicBezTo>
                  <a:cubicBezTo>
                    <a:pt x="3899154" y="377698"/>
                    <a:pt x="4223639" y="397383"/>
                    <a:pt x="4452747" y="596646"/>
                  </a:cubicBezTo>
                  <a:cubicBezTo>
                    <a:pt x="4740275" y="846709"/>
                    <a:pt x="4768596" y="1284732"/>
                    <a:pt x="4516120" y="1575054"/>
                  </a:cubicBezTo>
                  <a:cubicBezTo>
                    <a:pt x="4449445" y="1651635"/>
                    <a:pt x="4369943" y="1710309"/>
                    <a:pt x="4283710" y="1750568"/>
                  </a:cubicBezTo>
                  <a:cubicBezTo>
                    <a:pt x="4308729" y="2368931"/>
                    <a:pt x="3975862" y="2956433"/>
                    <a:pt x="3434080" y="3331210"/>
                  </a:cubicBezTo>
                  <a:cubicBezTo>
                    <a:pt x="4047109" y="3436112"/>
                    <a:pt x="4491863" y="3733038"/>
                    <a:pt x="4558792" y="4147185"/>
                  </a:cubicBezTo>
                  <a:cubicBezTo>
                    <a:pt x="4662170" y="4786249"/>
                    <a:pt x="3827272" y="5461889"/>
                    <a:pt x="2694051" y="5656453"/>
                  </a:cubicBezTo>
                  <a:cubicBezTo>
                    <a:pt x="2633599" y="5666740"/>
                    <a:pt x="2573782" y="5675376"/>
                    <a:pt x="2514346" y="5682615"/>
                  </a:cubicBezTo>
                  <a:close/>
                </a:path>
              </a:pathLst>
            </a:custGeom>
            <a:blipFill>
              <a:blip r:embed="rId13"/>
              <a:stretch>
                <a:fillRect l="-19686" t="0" r="-19686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252654" y="3343261"/>
            <a:ext cx="3054672" cy="3054672"/>
          </a:xfrm>
          <a:custGeom>
            <a:avLst/>
            <a:gdLst/>
            <a:ahLst/>
            <a:cxnLst/>
            <a:rect r="r" b="b" t="t" l="l"/>
            <a:pathLst>
              <a:path h="3054672" w="3054672">
                <a:moveTo>
                  <a:pt x="0" y="0"/>
                </a:moveTo>
                <a:lnTo>
                  <a:pt x="3054671" y="0"/>
                </a:lnTo>
                <a:lnTo>
                  <a:pt x="3054671" y="3054672"/>
                </a:lnTo>
                <a:lnTo>
                  <a:pt x="0" y="30546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456526" y="6916975"/>
            <a:ext cx="2851217" cy="2851217"/>
          </a:xfrm>
          <a:custGeom>
            <a:avLst/>
            <a:gdLst/>
            <a:ahLst/>
            <a:cxnLst/>
            <a:rect r="r" b="b" t="t" l="l"/>
            <a:pathLst>
              <a:path h="2851217" w="2851217">
                <a:moveTo>
                  <a:pt x="0" y="0"/>
                </a:moveTo>
                <a:lnTo>
                  <a:pt x="2851217" y="0"/>
                </a:lnTo>
                <a:lnTo>
                  <a:pt x="2851217" y="2851218"/>
                </a:lnTo>
                <a:lnTo>
                  <a:pt x="0" y="28512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16366" y="2922216"/>
            <a:ext cx="540649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Regression and Decision Tree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6366" y="3588881"/>
            <a:ext cx="429484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Any Encountered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8" y="0"/>
            <a:ext cx="18333237" cy="10287000"/>
          </a:xfrm>
          <a:custGeom>
            <a:avLst/>
            <a:gdLst/>
            <a:ahLst/>
            <a:cxnLst/>
            <a:rect r="r" b="b" t="t" l="l"/>
            <a:pathLst>
              <a:path h="10287000" w="18333237">
                <a:moveTo>
                  <a:pt x="0" y="0"/>
                </a:moveTo>
                <a:lnTo>
                  <a:pt x="18333237" y="0"/>
                </a:lnTo>
                <a:lnTo>
                  <a:pt x="18333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-805" r="0" b="-1800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760634" y="587333"/>
            <a:ext cx="21325114" cy="24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Predictive Model Selection (PMS) &amp;</a:t>
            </a:r>
          </a:p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Development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032671" y="2793940"/>
            <a:ext cx="1378383" cy="775340"/>
          </a:xfrm>
          <a:custGeom>
            <a:avLst/>
            <a:gdLst/>
            <a:ahLst/>
            <a:cxnLst/>
            <a:rect r="r" b="b" t="t" l="l"/>
            <a:pathLst>
              <a:path h="775340" w="1378383">
                <a:moveTo>
                  <a:pt x="0" y="0"/>
                </a:moveTo>
                <a:lnTo>
                  <a:pt x="1378384" y="0"/>
                </a:lnTo>
                <a:lnTo>
                  <a:pt x="1378384" y="775341"/>
                </a:lnTo>
                <a:lnTo>
                  <a:pt x="0" y="775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52938" y="3569281"/>
            <a:ext cx="672165" cy="988478"/>
          </a:xfrm>
          <a:custGeom>
            <a:avLst/>
            <a:gdLst/>
            <a:ahLst/>
            <a:cxnLst/>
            <a:rect r="r" b="b" t="t" l="l"/>
            <a:pathLst>
              <a:path h="988478" w="672165">
                <a:moveTo>
                  <a:pt x="0" y="0"/>
                </a:moveTo>
                <a:lnTo>
                  <a:pt x="672165" y="0"/>
                </a:lnTo>
                <a:lnTo>
                  <a:pt x="672165" y="988478"/>
                </a:lnTo>
                <a:lnTo>
                  <a:pt x="0" y="988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05615" y="4106372"/>
            <a:ext cx="6787785" cy="3327992"/>
          </a:xfrm>
          <a:custGeom>
            <a:avLst/>
            <a:gdLst/>
            <a:ahLst/>
            <a:cxnLst/>
            <a:rect r="r" b="b" t="t" l="l"/>
            <a:pathLst>
              <a:path h="3327992" w="6787785">
                <a:moveTo>
                  <a:pt x="0" y="0"/>
                </a:moveTo>
                <a:lnTo>
                  <a:pt x="6787785" y="0"/>
                </a:lnTo>
                <a:lnTo>
                  <a:pt x="6787785" y="3327992"/>
                </a:lnTo>
                <a:lnTo>
                  <a:pt x="0" y="332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0082" y="5375118"/>
            <a:ext cx="6269147" cy="3834811"/>
          </a:xfrm>
          <a:custGeom>
            <a:avLst/>
            <a:gdLst/>
            <a:ahLst/>
            <a:cxnLst/>
            <a:rect r="r" b="b" t="t" l="l"/>
            <a:pathLst>
              <a:path h="3834811" w="6269147">
                <a:moveTo>
                  <a:pt x="0" y="0"/>
                </a:moveTo>
                <a:lnTo>
                  <a:pt x="6269147" y="0"/>
                </a:lnTo>
                <a:lnTo>
                  <a:pt x="6269147" y="3834811"/>
                </a:lnTo>
                <a:lnTo>
                  <a:pt x="0" y="3834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 flipV="true">
            <a:off x="5411055" y="8210831"/>
            <a:ext cx="1392160" cy="2405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5407811" y="7172247"/>
            <a:ext cx="2231476" cy="1202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865720" y="3561683"/>
            <a:ext cx="560803" cy="1003674"/>
          </a:xfrm>
          <a:custGeom>
            <a:avLst/>
            <a:gdLst/>
            <a:ahLst/>
            <a:cxnLst/>
            <a:rect r="r" b="b" t="t" l="l"/>
            <a:pathLst>
              <a:path h="1003674" w="560803">
                <a:moveTo>
                  <a:pt x="0" y="0"/>
                </a:moveTo>
                <a:lnTo>
                  <a:pt x="560803" y="0"/>
                </a:lnTo>
                <a:lnTo>
                  <a:pt x="560803" y="1003674"/>
                </a:lnTo>
                <a:lnTo>
                  <a:pt x="0" y="1003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23397" y="5629197"/>
            <a:ext cx="5367318" cy="2129734"/>
            <a:chOff x="0" y="0"/>
            <a:chExt cx="1413615" cy="5609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3614" cy="560918"/>
            </a:xfrm>
            <a:custGeom>
              <a:avLst/>
              <a:gdLst/>
              <a:ahLst/>
              <a:cxnLst/>
              <a:rect r="r" b="b" t="t" l="l"/>
              <a:pathLst>
                <a:path h="560918" w="1413614">
                  <a:moveTo>
                    <a:pt x="73563" y="0"/>
                  </a:moveTo>
                  <a:lnTo>
                    <a:pt x="1340051" y="0"/>
                  </a:lnTo>
                  <a:cubicBezTo>
                    <a:pt x="1380679" y="0"/>
                    <a:pt x="1413614" y="32935"/>
                    <a:pt x="1413614" y="73563"/>
                  </a:cubicBezTo>
                  <a:lnTo>
                    <a:pt x="1413614" y="487354"/>
                  </a:lnTo>
                  <a:cubicBezTo>
                    <a:pt x="1413614" y="527982"/>
                    <a:pt x="1380679" y="560918"/>
                    <a:pt x="1340051" y="560918"/>
                  </a:cubicBezTo>
                  <a:lnTo>
                    <a:pt x="73563" y="560918"/>
                  </a:lnTo>
                  <a:cubicBezTo>
                    <a:pt x="32935" y="560918"/>
                    <a:pt x="0" y="527982"/>
                    <a:pt x="0" y="487354"/>
                  </a:cubicBezTo>
                  <a:lnTo>
                    <a:pt x="0" y="73563"/>
                  </a:lnTo>
                  <a:cubicBezTo>
                    <a:pt x="0" y="32935"/>
                    <a:pt x="32935" y="0"/>
                    <a:pt x="73563" y="0"/>
                  </a:cubicBezTo>
                  <a:close/>
                </a:path>
              </a:pathLst>
            </a:custGeom>
            <a:solidFill>
              <a:srgbClr val="2196F3">
                <a:alpha val="3098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13615" cy="599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26418" y="7749406"/>
            <a:ext cx="5216671" cy="1011789"/>
            <a:chOff x="0" y="0"/>
            <a:chExt cx="1373938" cy="2664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3938" cy="266479"/>
            </a:xfrm>
            <a:custGeom>
              <a:avLst/>
              <a:gdLst/>
              <a:ahLst/>
              <a:cxnLst/>
              <a:rect r="r" b="b" t="t" l="l"/>
              <a:pathLst>
                <a:path h="266479" w="1373938">
                  <a:moveTo>
                    <a:pt x="75688" y="0"/>
                  </a:moveTo>
                  <a:lnTo>
                    <a:pt x="1298250" y="0"/>
                  </a:lnTo>
                  <a:cubicBezTo>
                    <a:pt x="1318324" y="0"/>
                    <a:pt x="1337575" y="7974"/>
                    <a:pt x="1351770" y="22168"/>
                  </a:cubicBezTo>
                  <a:cubicBezTo>
                    <a:pt x="1365964" y="36363"/>
                    <a:pt x="1373938" y="55614"/>
                    <a:pt x="1373938" y="75688"/>
                  </a:cubicBezTo>
                  <a:lnTo>
                    <a:pt x="1373938" y="190792"/>
                  </a:lnTo>
                  <a:cubicBezTo>
                    <a:pt x="1373938" y="232593"/>
                    <a:pt x="1340052" y="266479"/>
                    <a:pt x="1298250" y="266479"/>
                  </a:cubicBezTo>
                  <a:lnTo>
                    <a:pt x="75688" y="266479"/>
                  </a:lnTo>
                  <a:cubicBezTo>
                    <a:pt x="55614" y="266479"/>
                    <a:pt x="36363" y="258505"/>
                    <a:pt x="22168" y="244311"/>
                  </a:cubicBezTo>
                  <a:cubicBezTo>
                    <a:pt x="7974" y="230117"/>
                    <a:pt x="0" y="210865"/>
                    <a:pt x="0" y="190792"/>
                  </a:cubicBezTo>
                  <a:lnTo>
                    <a:pt x="0" y="75688"/>
                  </a:lnTo>
                  <a:cubicBezTo>
                    <a:pt x="0" y="55614"/>
                    <a:pt x="7974" y="36363"/>
                    <a:pt x="22168" y="22168"/>
                  </a:cubicBezTo>
                  <a:cubicBezTo>
                    <a:pt x="36363" y="7974"/>
                    <a:pt x="55614" y="0"/>
                    <a:pt x="75688" y="0"/>
                  </a:cubicBezTo>
                  <a:close/>
                </a:path>
              </a:pathLst>
            </a:custGeom>
            <a:solidFill>
              <a:srgbClr val="D40000">
                <a:alpha val="22745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73938" cy="304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443847" y="4749672"/>
            <a:ext cx="1252456" cy="1250890"/>
          </a:xfrm>
          <a:custGeom>
            <a:avLst/>
            <a:gdLst/>
            <a:ahLst/>
            <a:cxnLst/>
            <a:rect r="r" b="b" t="t" l="l"/>
            <a:pathLst>
              <a:path h="1250890" w="1252456">
                <a:moveTo>
                  <a:pt x="0" y="0"/>
                </a:moveTo>
                <a:lnTo>
                  <a:pt x="1252456" y="0"/>
                </a:lnTo>
                <a:lnTo>
                  <a:pt x="1252456" y="1250891"/>
                </a:lnTo>
                <a:lnTo>
                  <a:pt x="0" y="1250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071178" y="5222405"/>
            <a:ext cx="1559561" cy="1471659"/>
          </a:xfrm>
          <a:custGeom>
            <a:avLst/>
            <a:gdLst/>
            <a:ahLst/>
            <a:cxnLst/>
            <a:rect r="r" b="b" t="t" l="l"/>
            <a:pathLst>
              <a:path h="1471659" w="1559561">
                <a:moveTo>
                  <a:pt x="0" y="0"/>
                </a:moveTo>
                <a:lnTo>
                  <a:pt x="1559562" y="0"/>
                </a:lnTo>
                <a:lnTo>
                  <a:pt x="1559562" y="1471659"/>
                </a:lnTo>
                <a:lnTo>
                  <a:pt x="0" y="1471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503070" y="7203004"/>
            <a:ext cx="2977456" cy="2850914"/>
          </a:xfrm>
          <a:custGeom>
            <a:avLst/>
            <a:gdLst/>
            <a:ahLst/>
            <a:cxnLst/>
            <a:rect r="r" b="b" t="t" l="l"/>
            <a:pathLst>
              <a:path h="2850914" w="2977456">
                <a:moveTo>
                  <a:pt x="0" y="0"/>
                </a:moveTo>
                <a:lnTo>
                  <a:pt x="2977457" y="0"/>
                </a:lnTo>
                <a:lnTo>
                  <a:pt x="2977457" y="2850914"/>
                </a:lnTo>
                <a:lnTo>
                  <a:pt x="0" y="2850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5258666" y="7434364"/>
            <a:ext cx="2534734" cy="25347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25000" t="0" r="-2500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5258666" y="7203004"/>
            <a:ext cx="1210702" cy="121070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7075" y="0"/>
                  </a:moveTo>
                  <a:lnTo>
                    <a:pt x="665725" y="0"/>
                  </a:lnTo>
                  <a:cubicBezTo>
                    <a:pt x="704732" y="0"/>
                    <a:pt x="742141" y="15495"/>
                    <a:pt x="769723" y="43077"/>
                  </a:cubicBezTo>
                  <a:cubicBezTo>
                    <a:pt x="797305" y="70659"/>
                    <a:pt x="812800" y="108068"/>
                    <a:pt x="812800" y="147075"/>
                  </a:cubicBezTo>
                  <a:lnTo>
                    <a:pt x="812800" y="665725"/>
                  </a:lnTo>
                  <a:cubicBezTo>
                    <a:pt x="812800" y="704732"/>
                    <a:pt x="797305" y="742141"/>
                    <a:pt x="769723" y="769723"/>
                  </a:cubicBezTo>
                  <a:cubicBezTo>
                    <a:pt x="742141" y="797305"/>
                    <a:pt x="704732" y="812800"/>
                    <a:pt x="665725" y="812800"/>
                  </a:cubicBezTo>
                  <a:lnTo>
                    <a:pt x="147075" y="812800"/>
                  </a:lnTo>
                  <a:cubicBezTo>
                    <a:pt x="108068" y="812800"/>
                    <a:pt x="70659" y="797305"/>
                    <a:pt x="43077" y="769723"/>
                  </a:cubicBezTo>
                  <a:cubicBezTo>
                    <a:pt x="15495" y="742141"/>
                    <a:pt x="0" y="704732"/>
                    <a:pt x="0" y="665725"/>
                  </a:cubicBezTo>
                  <a:lnTo>
                    <a:pt x="0" y="147075"/>
                  </a:lnTo>
                  <a:cubicBezTo>
                    <a:pt x="0" y="108068"/>
                    <a:pt x="15495" y="70659"/>
                    <a:pt x="43077" y="43077"/>
                  </a:cubicBezTo>
                  <a:cubicBezTo>
                    <a:pt x="70659" y="15495"/>
                    <a:pt x="108068" y="0"/>
                    <a:pt x="147075" y="0"/>
                  </a:cubicBezTo>
                  <a:close/>
                </a:path>
              </a:pathLst>
            </a:custGeom>
            <a:blipFill>
              <a:blip r:embed="rId14"/>
              <a:stretch>
                <a:fillRect l="-38935" t="0" r="-38935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13532967" y="3366775"/>
            <a:ext cx="2331050" cy="582762"/>
          </a:xfrm>
          <a:custGeom>
            <a:avLst/>
            <a:gdLst/>
            <a:ahLst/>
            <a:cxnLst/>
            <a:rect r="r" b="b" t="t" l="l"/>
            <a:pathLst>
              <a:path h="582762" w="2331050">
                <a:moveTo>
                  <a:pt x="0" y="0"/>
                </a:moveTo>
                <a:lnTo>
                  <a:pt x="2331050" y="0"/>
                </a:lnTo>
                <a:lnTo>
                  <a:pt x="2331050" y="582762"/>
                </a:lnTo>
                <a:lnTo>
                  <a:pt x="0" y="5827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4334952" y="2924167"/>
            <a:ext cx="505837" cy="442608"/>
            <a:chOff x="0" y="0"/>
            <a:chExt cx="812800" cy="711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16366" y="2922216"/>
            <a:ext cx="325172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Linear Regression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88734" y="3588881"/>
            <a:ext cx="429484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Any Encountered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1446" y="3816187"/>
            <a:ext cx="3750469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R-squared (R2):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0.67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75277" y="7992391"/>
            <a:ext cx="4322101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Overdue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Payments and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Loss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48447" y="6902316"/>
            <a:ext cx="149767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Increase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26278" y="2433960"/>
            <a:ext cx="243773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06155" y="2924753"/>
            <a:ext cx="1378383" cy="775340"/>
          </a:xfrm>
          <a:custGeom>
            <a:avLst/>
            <a:gdLst/>
            <a:ahLst/>
            <a:cxnLst/>
            <a:rect r="r" b="b" t="t" l="l"/>
            <a:pathLst>
              <a:path h="775340" w="1378383">
                <a:moveTo>
                  <a:pt x="0" y="0"/>
                </a:moveTo>
                <a:lnTo>
                  <a:pt x="1378383" y="0"/>
                </a:lnTo>
                <a:lnTo>
                  <a:pt x="1378383" y="775341"/>
                </a:lnTo>
                <a:lnTo>
                  <a:pt x="0" y="775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6919" y="3730533"/>
            <a:ext cx="1077015" cy="1077015"/>
          </a:xfrm>
          <a:custGeom>
            <a:avLst/>
            <a:gdLst/>
            <a:ahLst/>
            <a:cxnLst/>
            <a:rect r="r" b="b" t="t" l="l"/>
            <a:pathLst>
              <a:path h="1077015" w="1077015">
                <a:moveTo>
                  <a:pt x="0" y="0"/>
                </a:moveTo>
                <a:lnTo>
                  <a:pt x="1077015" y="0"/>
                </a:lnTo>
                <a:lnTo>
                  <a:pt x="1077015" y="1077015"/>
                </a:lnTo>
                <a:lnTo>
                  <a:pt x="0" y="1077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15671" y="5483823"/>
            <a:ext cx="1849756" cy="638323"/>
          </a:xfrm>
          <a:custGeom>
            <a:avLst/>
            <a:gdLst/>
            <a:ahLst/>
            <a:cxnLst/>
            <a:rect r="r" b="b" t="t" l="l"/>
            <a:pathLst>
              <a:path h="638323" w="1849756">
                <a:moveTo>
                  <a:pt x="0" y="0"/>
                </a:moveTo>
                <a:lnTo>
                  <a:pt x="1849756" y="0"/>
                </a:lnTo>
                <a:lnTo>
                  <a:pt x="1849756" y="638323"/>
                </a:lnTo>
                <a:lnTo>
                  <a:pt x="0" y="638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348" r="0" b="-1430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9793" y="7146597"/>
            <a:ext cx="1859574" cy="735542"/>
          </a:xfrm>
          <a:custGeom>
            <a:avLst/>
            <a:gdLst/>
            <a:ahLst/>
            <a:cxnLst/>
            <a:rect r="r" b="b" t="t" l="l"/>
            <a:pathLst>
              <a:path h="735542" w="1859574">
                <a:moveTo>
                  <a:pt x="0" y="0"/>
                </a:moveTo>
                <a:lnTo>
                  <a:pt x="1859574" y="0"/>
                </a:lnTo>
                <a:lnTo>
                  <a:pt x="1859574" y="735542"/>
                </a:lnTo>
                <a:lnTo>
                  <a:pt x="0" y="735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08950" y="4730782"/>
            <a:ext cx="4434649" cy="3979814"/>
          </a:xfrm>
          <a:custGeom>
            <a:avLst/>
            <a:gdLst/>
            <a:ahLst/>
            <a:cxnLst/>
            <a:rect r="r" b="b" t="t" l="l"/>
            <a:pathLst>
              <a:path h="3979814" w="4434649">
                <a:moveTo>
                  <a:pt x="0" y="0"/>
                </a:moveTo>
                <a:lnTo>
                  <a:pt x="4434650" y="0"/>
                </a:lnTo>
                <a:lnTo>
                  <a:pt x="4434650" y="3979813"/>
                </a:lnTo>
                <a:lnTo>
                  <a:pt x="0" y="3979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6865560" y="8021691"/>
            <a:ext cx="104827" cy="11269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632887" y="5008356"/>
            <a:ext cx="5006593" cy="2682103"/>
          </a:xfrm>
          <a:custGeom>
            <a:avLst/>
            <a:gdLst/>
            <a:ahLst/>
            <a:cxnLst/>
            <a:rect r="r" b="b" t="t" l="l"/>
            <a:pathLst>
              <a:path h="2682103" w="5006593">
                <a:moveTo>
                  <a:pt x="0" y="0"/>
                </a:moveTo>
                <a:lnTo>
                  <a:pt x="5006593" y="0"/>
                </a:lnTo>
                <a:lnTo>
                  <a:pt x="5006593" y="2682103"/>
                </a:lnTo>
                <a:lnTo>
                  <a:pt x="0" y="2682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2760634" y="587333"/>
            <a:ext cx="21325114" cy="24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Predictive Model Selection (PMS) &amp;</a:t>
            </a:r>
          </a:p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6366" y="2922216"/>
            <a:ext cx="108413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ANN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6366" y="3566744"/>
            <a:ext cx="327898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RELU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6366" y="4875006"/>
            <a:ext cx="2541323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255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EPOCHS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 Trials)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1734" y="6398371"/>
            <a:ext cx="429484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Any Encountered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2798" y="8158364"/>
            <a:ext cx="4066117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ANN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of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0.69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5724549" y="2791403"/>
            <a:ext cx="4064679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Samples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of Actual vs Predicted (ANN)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7536" y="9015296"/>
            <a:ext cx="203742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Dense (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0,8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17217" y="9015296"/>
            <a:ext cx="180763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98878" y="2322141"/>
            <a:ext cx="7489122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ANN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used not only in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Tracking but also for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Issues such as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Financial Predictions and Credit Scoring.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1734" y="4160483"/>
            <a:ext cx="353496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Sigmoid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258666" y="7434364"/>
            <a:ext cx="2534734" cy="25347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4626" t="0" r="-24626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5258666" y="7203004"/>
            <a:ext cx="1210702" cy="121070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7075" y="0"/>
                  </a:moveTo>
                  <a:lnTo>
                    <a:pt x="665725" y="0"/>
                  </a:lnTo>
                  <a:cubicBezTo>
                    <a:pt x="704732" y="0"/>
                    <a:pt x="742141" y="15495"/>
                    <a:pt x="769723" y="43077"/>
                  </a:cubicBezTo>
                  <a:cubicBezTo>
                    <a:pt x="797305" y="70659"/>
                    <a:pt x="812800" y="108068"/>
                    <a:pt x="812800" y="147075"/>
                  </a:cubicBezTo>
                  <a:lnTo>
                    <a:pt x="812800" y="665725"/>
                  </a:lnTo>
                  <a:cubicBezTo>
                    <a:pt x="812800" y="704732"/>
                    <a:pt x="797305" y="742141"/>
                    <a:pt x="769723" y="769723"/>
                  </a:cubicBezTo>
                  <a:cubicBezTo>
                    <a:pt x="742141" y="797305"/>
                    <a:pt x="704732" y="812800"/>
                    <a:pt x="665725" y="812800"/>
                  </a:cubicBezTo>
                  <a:lnTo>
                    <a:pt x="147075" y="812800"/>
                  </a:lnTo>
                  <a:cubicBezTo>
                    <a:pt x="108068" y="812800"/>
                    <a:pt x="70659" y="797305"/>
                    <a:pt x="43077" y="769723"/>
                  </a:cubicBezTo>
                  <a:cubicBezTo>
                    <a:pt x="15495" y="742141"/>
                    <a:pt x="0" y="704732"/>
                    <a:pt x="0" y="665725"/>
                  </a:cubicBezTo>
                  <a:lnTo>
                    <a:pt x="0" y="147075"/>
                  </a:lnTo>
                  <a:cubicBezTo>
                    <a:pt x="0" y="108068"/>
                    <a:pt x="15495" y="70659"/>
                    <a:pt x="43077" y="43077"/>
                  </a:cubicBezTo>
                  <a:cubicBezTo>
                    <a:pt x="70659" y="15495"/>
                    <a:pt x="108068" y="0"/>
                    <a:pt x="147075" y="0"/>
                  </a:cubicBezTo>
                  <a:close/>
                </a:path>
              </a:pathLst>
            </a:custGeom>
            <a:blipFill>
              <a:blip r:embed="rId10"/>
              <a:stretch>
                <a:fillRect l="-38935" t="0" r="-38935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06624" cy="10347222"/>
          </a:xfrm>
          <a:custGeom>
            <a:avLst/>
            <a:gdLst/>
            <a:ahLst/>
            <a:cxnLst/>
            <a:rect r="r" b="b" t="t" l="l"/>
            <a:pathLst>
              <a:path h="10347222" w="18306624">
                <a:moveTo>
                  <a:pt x="0" y="0"/>
                </a:moveTo>
                <a:lnTo>
                  <a:pt x="18306624" y="0"/>
                </a:lnTo>
                <a:lnTo>
                  <a:pt x="18306624" y="10347222"/>
                </a:lnTo>
                <a:lnTo>
                  <a:pt x="0" y="1034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615148" y="3176332"/>
            <a:ext cx="6440426" cy="64404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288296" y="6613379"/>
            <a:ext cx="2418951" cy="2246784"/>
            <a:chOff x="0" y="0"/>
            <a:chExt cx="637090" cy="591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7090" cy="591746"/>
            </a:xfrm>
            <a:custGeom>
              <a:avLst/>
              <a:gdLst/>
              <a:ahLst/>
              <a:cxnLst/>
              <a:rect r="r" b="b" t="t" l="l"/>
              <a:pathLst>
                <a:path h="591746" w="637090">
                  <a:moveTo>
                    <a:pt x="163227" y="0"/>
                  </a:moveTo>
                  <a:lnTo>
                    <a:pt x="473863" y="0"/>
                  </a:lnTo>
                  <a:cubicBezTo>
                    <a:pt x="517154" y="0"/>
                    <a:pt x="558671" y="17197"/>
                    <a:pt x="589282" y="47808"/>
                  </a:cubicBezTo>
                  <a:cubicBezTo>
                    <a:pt x="619893" y="78419"/>
                    <a:pt x="637090" y="119936"/>
                    <a:pt x="637090" y="163227"/>
                  </a:cubicBezTo>
                  <a:lnTo>
                    <a:pt x="637090" y="428519"/>
                  </a:lnTo>
                  <a:cubicBezTo>
                    <a:pt x="637090" y="518666"/>
                    <a:pt x="564011" y="591746"/>
                    <a:pt x="473863" y="591746"/>
                  </a:cubicBezTo>
                  <a:lnTo>
                    <a:pt x="163227" y="591746"/>
                  </a:lnTo>
                  <a:cubicBezTo>
                    <a:pt x="119936" y="591746"/>
                    <a:pt x="78419" y="574549"/>
                    <a:pt x="47808" y="543938"/>
                  </a:cubicBezTo>
                  <a:cubicBezTo>
                    <a:pt x="17197" y="513327"/>
                    <a:pt x="0" y="471809"/>
                    <a:pt x="0" y="428519"/>
                  </a:cubicBezTo>
                  <a:lnTo>
                    <a:pt x="0" y="163227"/>
                  </a:lnTo>
                  <a:cubicBezTo>
                    <a:pt x="0" y="119936"/>
                    <a:pt x="17197" y="78419"/>
                    <a:pt x="47808" y="47808"/>
                  </a:cubicBezTo>
                  <a:cubicBezTo>
                    <a:pt x="78419" y="17197"/>
                    <a:pt x="119936" y="0"/>
                    <a:pt x="163227" y="0"/>
                  </a:cubicBezTo>
                  <a:close/>
                </a:path>
              </a:pathLst>
            </a:custGeom>
            <a:solidFill>
              <a:srgbClr val="D4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37090" cy="629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61495" y="6824499"/>
            <a:ext cx="4842961" cy="2965152"/>
            <a:chOff x="0" y="0"/>
            <a:chExt cx="132754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7540" cy="812800"/>
            </a:xfrm>
            <a:custGeom>
              <a:avLst/>
              <a:gdLst/>
              <a:ahLst/>
              <a:cxnLst/>
              <a:rect r="r" b="b" t="t" l="l"/>
              <a:pathLst>
                <a:path h="812800" w="1327540">
                  <a:moveTo>
                    <a:pt x="36768" y="0"/>
                  </a:moveTo>
                  <a:lnTo>
                    <a:pt x="1290772" y="0"/>
                  </a:lnTo>
                  <a:cubicBezTo>
                    <a:pt x="1311079" y="0"/>
                    <a:pt x="1327540" y="16461"/>
                    <a:pt x="1327540" y="36768"/>
                  </a:cubicBezTo>
                  <a:lnTo>
                    <a:pt x="1327540" y="776032"/>
                  </a:lnTo>
                  <a:cubicBezTo>
                    <a:pt x="1327540" y="796339"/>
                    <a:pt x="1311079" y="812800"/>
                    <a:pt x="1290772" y="812800"/>
                  </a:cubicBezTo>
                  <a:lnTo>
                    <a:pt x="36768" y="812800"/>
                  </a:lnTo>
                  <a:cubicBezTo>
                    <a:pt x="16461" y="812800"/>
                    <a:pt x="0" y="796339"/>
                    <a:pt x="0" y="776032"/>
                  </a:cubicBezTo>
                  <a:lnTo>
                    <a:pt x="0" y="36768"/>
                  </a:lnTo>
                  <a:cubicBezTo>
                    <a:pt x="0" y="16461"/>
                    <a:pt x="16461" y="0"/>
                    <a:pt x="3676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24" r="-18236" b="-424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-2373035">
            <a:off x="11447695" y="3604226"/>
            <a:ext cx="2220548" cy="1041639"/>
          </a:xfrm>
          <a:custGeom>
            <a:avLst/>
            <a:gdLst/>
            <a:ahLst/>
            <a:cxnLst/>
            <a:rect r="r" b="b" t="t" l="l"/>
            <a:pathLst>
              <a:path h="1041639" w="2220548">
                <a:moveTo>
                  <a:pt x="0" y="0"/>
                </a:moveTo>
                <a:lnTo>
                  <a:pt x="2220548" y="0"/>
                </a:lnTo>
                <a:lnTo>
                  <a:pt x="2220548" y="1041639"/>
                </a:lnTo>
                <a:lnTo>
                  <a:pt x="0" y="1041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49451" y="2369503"/>
            <a:ext cx="5017944" cy="4739068"/>
          </a:xfrm>
          <a:custGeom>
            <a:avLst/>
            <a:gdLst/>
            <a:ahLst/>
            <a:cxnLst/>
            <a:rect r="r" b="b" t="t" l="l"/>
            <a:pathLst>
              <a:path h="4739068" w="5017944">
                <a:moveTo>
                  <a:pt x="0" y="0"/>
                </a:moveTo>
                <a:lnTo>
                  <a:pt x="5017945" y="0"/>
                </a:lnTo>
                <a:lnTo>
                  <a:pt x="5017945" y="4739067"/>
                </a:lnTo>
                <a:lnTo>
                  <a:pt x="0" y="4739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61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-2625479" y="359105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Machine Learning and Other AI Tools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49451" y="1722438"/>
            <a:ext cx="4938845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Credit Prediction</a:t>
            </a:r>
            <a:r>
              <a:rPr lang="en-US" sz="339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 Project (CPP)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61495" y="2455228"/>
            <a:ext cx="271475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Table </a:t>
            </a:r>
            <a:r>
              <a:rPr lang="en-US" sz="339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of Contents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4762" y="2566714"/>
            <a:ext cx="8718550" cy="787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Member’s &amp; Roles ............................... 1</a:t>
            </a:r>
          </a:p>
          <a:p>
            <a:pPr algn="l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Executive Summary ....................................... 2</a:t>
            </a:r>
          </a:p>
          <a:p>
            <a:pPr algn="l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Analysis ..................................... 3</a:t>
            </a:r>
          </a:p>
          <a:p>
            <a:pPr algn="l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of the Investigation </a:t>
            </a:r>
          </a:p>
          <a:p>
            <a:pPr algn="l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(POTI) ........................................................... 4</a:t>
            </a:r>
          </a:p>
          <a:p>
            <a:pPr algn="l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Identification and Problem’s </a:t>
            </a:r>
          </a:p>
          <a:p>
            <a:pPr algn="l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.............................................................. 5</a:t>
            </a:r>
          </a:p>
          <a:p>
            <a:pPr algn="l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Exploration ..................................... 6 - 9</a:t>
            </a:r>
          </a:p>
          <a:p>
            <a:pPr algn="l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 .................................... 10 </a:t>
            </a:r>
          </a:p>
          <a:p>
            <a:pPr algn="l">
              <a:lnSpc>
                <a:spcPts val="5677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Features .............................................. 11</a:t>
            </a:r>
          </a:p>
          <a:p>
            <a:pPr algn="l">
              <a:lnSpc>
                <a:spcPts val="5677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-529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258666" y="7434364"/>
            <a:ext cx="2534734" cy="253473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8666" y="7203004"/>
            <a:ext cx="1210702" cy="121070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7075" y="0"/>
                  </a:moveTo>
                  <a:lnTo>
                    <a:pt x="665725" y="0"/>
                  </a:lnTo>
                  <a:cubicBezTo>
                    <a:pt x="704732" y="0"/>
                    <a:pt x="742141" y="15495"/>
                    <a:pt x="769723" y="43077"/>
                  </a:cubicBezTo>
                  <a:cubicBezTo>
                    <a:pt x="797305" y="70659"/>
                    <a:pt x="812800" y="108068"/>
                    <a:pt x="812800" y="147075"/>
                  </a:cubicBezTo>
                  <a:lnTo>
                    <a:pt x="812800" y="665725"/>
                  </a:lnTo>
                  <a:cubicBezTo>
                    <a:pt x="812800" y="704732"/>
                    <a:pt x="797305" y="742141"/>
                    <a:pt x="769723" y="769723"/>
                  </a:cubicBezTo>
                  <a:cubicBezTo>
                    <a:pt x="742141" y="797305"/>
                    <a:pt x="704732" y="812800"/>
                    <a:pt x="665725" y="812800"/>
                  </a:cubicBezTo>
                  <a:lnTo>
                    <a:pt x="147075" y="812800"/>
                  </a:lnTo>
                  <a:cubicBezTo>
                    <a:pt x="108068" y="812800"/>
                    <a:pt x="70659" y="797305"/>
                    <a:pt x="43077" y="769723"/>
                  </a:cubicBezTo>
                  <a:cubicBezTo>
                    <a:pt x="15495" y="742141"/>
                    <a:pt x="0" y="704732"/>
                    <a:pt x="0" y="665725"/>
                  </a:cubicBezTo>
                  <a:lnTo>
                    <a:pt x="0" y="147075"/>
                  </a:lnTo>
                  <a:cubicBezTo>
                    <a:pt x="0" y="108068"/>
                    <a:pt x="15495" y="70659"/>
                    <a:pt x="43077" y="43077"/>
                  </a:cubicBezTo>
                  <a:cubicBezTo>
                    <a:pt x="70659" y="15495"/>
                    <a:pt x="108068" y="0"/>
                    <a:pt x="147075" y="0"/>
                  </a:cubicBezTo>
                  <a:close/>
                </a:path>
              </a:pathLst>
            </a:custGeom>
            <a:blipFill>
              <a:blip r:embed="rId5"/>
              <a:stretch>
                <a:fillRect l="-38935" t="0" r="-38935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-1518557" y="478657"/>
            <a:ext cx="21325114" cy="24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Predictive Model Selection (PMS) &amp;</a:t>
            </a:r>
          </a:p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Development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585636" y="2946890"/>
            <a:ext cx="1378383" cy="775340"/>
          </a:xfrm>
          <a:custGeom>
            <a:avLst/>
            <a:gdLst/>
            <a:ahLst/>
            <a:cxnLst/>
            <a:rect r="r" b="b" t="t" l="l"/>
            <a:pathLst>
              <a:path h="775340" w="1378383">
                <a:moveTo>
                  <a:pt x="0" y="0"/>
                </a:moveTo>
                <a:lnTo>
                  <a:pt x="1378383" y="0"/>
                </a:lnTo>
                <a:lnTo>
                  <a:pt x="1378383" y="775341"/>
                </a:lnTo>
                <a:lnTo>
                  <a:pt x="0" y="775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352310" y="3569281"/>
            <a:ext cx="672165" cy="988478"/>
          </a:xfrm>
          <a:custGeom>
            <a:avLst/>
            <a:gdLst/>
            <a:ahLst/>
            <a:cxnLst/>
            <a:rect r="r" b="b" t="t" l="l"/>
            <a:pathLst>
              <a:path h="988478" w="672165">
                <a:moveTo>
                  <a:pt x="0" y="0"/>
                </a:moveTo>
                <a:lnTo>
                  <a:pt x="672165" y="0"/>
                </a:lnTo>
                <a:lnTo>
                  <a:pt x="672165" y="988478"/>
                </a:lnTo>
                <a:lnTo>
                  <a:pt x="0" y="988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1734" y="5976349"/>
            <a:ext cx="3709752" cy="3854020"/>
          </a:xfrm>
          <a:custGeom>
            <a:avLst/>
            <a:gdLst/>
            <a:ahLst/>
            <a:cxnLst/>
            <a:rect r="r" b="b" t="t" l="l"/>
            <a:pathLst>
              <a:path h="3854020" w="3709752">
                <a:moveTo>
                  <a:pt x="0" y="0"/>
                </a:moveTo>
                <a:lnTo>
                  <a:pt x="3709752" y="0"/>
                </a:lnTo>
                <a:lnTo>
                  <a:pt x="3709752" y="3854020"/>
                </a:lnTo>
                <a:lnTo>
                  <a:pt x="0" y="3854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332642" y="5329710"/>
            <a:ext cx="5639355" cy="4957290"/>
          </a:xfrm>
          <a:custGeom>
            <a:avLst/>
            <a:gdLst/>
            <a:ahLst/>
            <a:cxnLst/>
            <a:rect r="r" b="b" t="t" l="l"/>
            <a:pathLst>
              <a:path h="4957290" w="5639355">
                <a:moveTo>
                  <a:pt x="0" y="0"/>
                </a:moveTo>
                <a:lnTo>
                  <a:pt x="5639355" y="0"/>
                </a:lnTo>
                <a:lnTo>
                  <a:pt x="5639355" y="4957290"/>
                </a:lnTo>
                <a:lnTo>
                  <a:pt x="0" y="4957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327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58574" y="6098199"/>
            <a:ext cx="1870360" cy="3732171"/>
          </a:xfrm>
          <a:custGeom>
            <a:avLst/>
            <a:gdLst/>
            <a:ahLst/>
            <a:cxnLst/>
            <a:rect r="r" b="b" t="t" l="l"/>
            <a:pathLst>
              <a:path h="3732171" w="1870360">
                <a:moveTo>
                  <a:pt x="0" y="0"/>
                </a:moveTo>
                <a:lnTo>
                  <a:pt x="1870360" y="0"/>
                </a:lnTo>
                <a:lnTo>
                  <a:pt x="1870360" y="3732170"/>
                </a:lnTo>
                <a:lnTo>
                  <a:pt x="0" y="3732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841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16366" y="2922216"/>
            <a:ext cx="275656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Random Forest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6366" y="3588881"/>
            <a:ext cx="429484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Any Encountered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8327" y="4082570"/>
            <a:ext cx="5586148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R² Score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0.5069770982755071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60376" y="3588881"/>
            <a:ext cx="104827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224"/>
            <a:ext cx="18288000" cy="10267776"/>
          </a:xfrm>
          <a:custGeom>
            <a:avLst/>
            <a:gdLst/>
            <a:ahLst/>
            <a:cxnLst/>
            <a:rect r="r" b="b" t="t" l="l"/>
            <a:pathLst>
              <a:path h="10267776" w="18288000">
                <a:moveTo>
                  <a:pt x="0" y="0"/>
                </a:moveTo>
                <a:lnTo>
                  <a:pt x="18288000" y="0"/>
                </a:lnTo>
                <a:lnTo>
                  <a:pt x="18288000" y="10267776"/>
                </a:lnTo>
                <a:lnTo>
                  <a:pt x="0" y="1026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1874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98085" y="2373035"/>
            <a:ext cx="1674923" cy="682531"/>
          </a:xfrm>
          <a:custGeom>
            <a:avLst/>
            <a:gdLst/>
            <a:ahLst/>
            <a:cxnLst/>
            <a:rect r="r" b="b" t="t" l="l"/>
            <a:pathLst>
              <a:path h="682531" w="1674923">
                <a:moveTo>
                  <a:pt x="0" y="0"/>
                </a:moveTo>
                <a:lnTo>
                  <a:pt x="1674923" y="0"/>
                </a:lnTo>
                <a:lnTo>
                  <a:pt x="1674923" y="682531"/>
                </a:lnTo>
                <a:lnTo>
                  <a:pt x="0" y="682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26655" y="4755226"/>
            <a:ext cx="473842" cy="874540"/>
          </a:xfrm>
          <a:custGeom>
            <a:avLst/>
            <a:gdLst/>
            <a:ahLst/>
            <a:cxnLst/>
            <a:rect r="r" b="b" t="t" l="l"/>
            <a:pathLst>
              <a:path h="874540" w="473842">
                <a:moveTo>
                  <a:pt x="0" y="0"/>
                </a:moveTo>
                <a:lnTo>
                  <a:pt x="473841" y="0"/>
                </a:lnTo>
                <a:lnTo>
                  <a:pt x="473841" y="874541"/>
                </a:lnTo>
                <a:lnTo>
                  <a:pt x="0" y="874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03001" y="771525"/>
            <a:ext cx="1208163" cy="928775"/>
          </a:xfrm>
          <a:custGeom>
            <a:avLst/>
            <a:gdLst/>
            <a:ahLst/>
            <a:cxnLst/>
            <a:rect r="r" b="b" t="t" l="l"/>
            <a:pathLst>
              <a:path h="928775" w="1208163">
                <a:moveTo>
                  <a:pt x="0" y="0"/>
                </a:moveTo>
                <a:lnTo>
                  <a:pt x="1208163" y="0"/>
                </a:lnTo>
                <a:lnTo>
                  <a:pt x="1208163" y="928775"/>
                </a:lnTo>
                <a:lnTo>
                  <a:pt x="0" y="928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76933" y="8195167"/>
            <a:ext cx="734134" cy="1287954"/>
          </a:xfrm>
          <a:custGeom>
            <a:avLst/>
            <a:gdLst/>
            <a:ahLst/>
            <a:cxnLst/>
            <a:rect r="r" b="b" t="t" l="l"/>
            <a:pathLst>
              <a:path h="1287954" w="734134">
                <a:moveTo>
                  <a:pt x="0" y="0"/>
                </a:moveTo>
                <a:lnTo>
                  <a:pt x="734134" y="0"/>
                </a:lnTo>
                <a:lnTo>
                  <a:pt x="734134" y="1287954"/>
                </a:lnTo>
                <a:lnTo>
                  <a:pt x="0" y="1287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2760634" y="587333"/>
            <a:ext cx="21325114" cy="24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Performance Assessment </a:t>
            </a:r>
          </a:p>
          <a:p>
            <a:pPr algn="ctr">
              <a:lnSpc>
                <a:spcPts val="93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61734" y="1808426"/>
            <a:ext cx="10285280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 average the fixing of datasets provided a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 of 0.32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6480" y="3154854"/>
            <a:ext cx="18011520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Random Forest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major stability versus 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Regression (Classic), ANN and RNN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RNN definitely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would not work due to discrepancies.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6480" y="4497244"/>
            <a:ext cx="1503468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Removing NAN’s and 0 Credit Limit’s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in the bonding for a prediction values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6480" y="5239559"/>
            <a:ext cx="1503468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Removing NAN’s and 0 Credit Limit’s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in the bonding for a prediction values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6480" y="5981874"/>
            <a:ext cx="18011520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Income_Utilization_Score, Customer_Longevity_Score, and Avg_Trans_Amt_per_Ct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highly relevant for the outcomes on Credit’s Limit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6480" y="7171864"/>
            <a:ext cx="1529463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values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seemed high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due to many issues in formatting the dataset, nonetheless,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79" y="28592"/>
            <a:ext cx="18291687" cy="10258408"/>
          </a:xfrm>
          <a:custGeom>
            <a:avLst/>
            <a:gdLst/>
            <a:ahLst/>
            <a:cxnLst/>
            <a:rect r="r" b="b" t="t" l="l"/>
            <a:pathLst>
              <a:path h="10258408" w="18291687">
                <a:moveTo>
                  <a:pt x="0" y="0"/>
                </a:moveTo>
                <a:lnTo>
                  <a:pt x="18291688" y="0"/>
                </a:lnTo>
                <a:lnTo>
                  <a:pt x="18291688" y="10258408"/>
                </a:lnTo>
                <a:lnTo>
                  <a:pt x="0" y="1025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367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2760634" y="587333"/>
            <a:ext cx="21325114" cy="365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Predictions, Discussion, and </a:t>
            </a:r>
          </a:p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Recommendations </a:t>
            </a:r>
          </a:p>
          <a:p>
            <a:pPr algn="ctr">
              <a:lnSpc>
                <a:spcPts val="938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6106426" y="1070386"/>
            <a:ext cx="1838642" cy="9258300"/>
            <a:chOff x="0" y="0"/>
            <a:chExt cx="6350000" cy="319747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D4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4"/>
              <a:stretch>
                <a:fillRect l="-62931" t="0" r="-6293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5"/>
              <a:stretch>
                <a:fillRect l="-26164" t="0" r="-144645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6"/>
              <a:stretch>
                <a:fillRect l="-70117" t="0" r="-70117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7"/>
              <a:stretch>
                <a:fillRect l="-70291" t="0" r="-7029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567008" y="8184045"/>
            <a:ext cx="1153985" cy="1074255"/>
          </a:xfrm>
          <a:custGeom>
            <a:avLst/>
            <a:gdLst/>
            <a:ahLst/>
            <a:cxnLst/>
            <a:rect r="r" b="b" t="t" l="l"/>
            <a:pathLst>
              <a:path h="1074255" w="1153985">
                <a:moveTo>
                  <a:pt x="0" y="0"/>
                </a:moveTo>
                <a:lnTo>
                  <a:pt x="1153984" y="0"/>
                </a:lnTo>
                <a:lnTo>
                  <a:pt x="1153984" y="1074255"/>
                </a:lnTo>
                <a:lnTo>
                  <a:pt x="0" y="10742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75832" y="2985781"/>
            <a:ext cx="952080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Short Term Impact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3599126"/>
            <a:ext cx="1299663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Products offered in Credit’s to Customers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re-organized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4248785"/>
            <a:ext cx="1299663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Fees and Interest Rates (I/R)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will determine success on policies?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6366" y="5052471"/>
            <a:ext cx="889132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people stop using credit due to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heavy limits?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6366" y="6451376"/>
            <a:ext cx="734747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with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Credit Card’s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Spending?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6366" y="5804311"/>
            <a:ext cx="338216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Credit Score?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6366" y="7250842"/>
            <a:ext cx="1303324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Trust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Credit Programs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Availability will Oscillate among Choices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26" y="0"/>
            <a:ext cx="18232682" cy="10287000"/>
          </a:xfrm>
          <a:custGeom>
            <a:avLst/>
            <a:gdLst/>
            <a:ahLst/>
            <a:cxnLst/>
            <a:rect r="r" b="b" t="t" l="l"/>
            <a:pathLst>
              <a:path h="10287000" w="18232682">
                <a:moveTo>
                  <a:pt x="0" y="0"/>
                </a:moveTo>
                <a:lnTo>
                  <a:pt x="18232683" y="0"/>
                </a:lnTo>
                <a:lnTo>
                  <a:pt x="182326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127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1734" y="7472361"/>
            <a:ext cx="1304484" cy="1304484"/>
          </a:xfrm>
          <a:custGeom>
            <a:avLst/>
            <a:gdLst/>
            <a:ahLst/>
            <a:cxnLst/>
            <a:rect r="r" b="b" t="t" l="l"/>
            <a:pathLst>
              <a:path h="1304484" w="1304484">
                <a:moveTo>
                  <a:pt x="0" y="0"/>
                </a:moveTo>
                <a:lnTo>
                  <a:pt x="1304484" y="0"/>
                </a:lnTo>
                <a:lnTo>
                  <a:pt x="1304484" y="1304484"/>
                </a:lnTo>
                <a:lnTo>
                  <a:pt x="0" y="130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02877" y="7557188"/>
            <a:ext cx="1134829" cy="1134829"/>
          </a:xfrm>
          <a:custGeom>
            <a:avLst/>
            <a:gdLst/>
            <a:ahLst/>
            <a:cxnLst/>
            <a:rect r="r" b="b" t="t" l="l"/>
            <a:pathLst>
              <a:path h="1134829" w="1134829">
                <a:moveTo>
                  <a:pt x="0" y="0"/>
                </a:moveTo>
                <a:lnTo>
                  <a:pt x="1134830" y="0"/>
                </a:lnTo>
                <a:lnTo>
                  <a:pt x="1134830" y="1134829"/>
                </a:lnTo>
                <a:lnTo>
                  <a:pt x="0" y="1134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75832" y="7472361"/>
            <a:ext cx="1524957" cy="1524957"/>
          </a:xfrm>
          <a:custGeom>
            <a:avLst/>
            <a:gdLst/>
            <a:ahLst/>
            <a:cxnLst/>
            <a:rect r="r" b="b" t="t" l="l"/>
            <a:pathLst>
              <a:path h="1524957" w="1524957">
                <a:moveTo>
                  <a:pt x="0" y="0"/>
                </a:moveTo>
                <a:lnTo>
                  <a:pt x="1524956" y="0"/>
                </a:lnTo>
                <a:lnTo>
                  <a:pt x="1524956" y="1524956"/>
                </a:lnTo>
                <a:lnTo>
                  <a:pt x="0" y="1524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66610" y="7653575"/>
            <a:ext cx="1245809" cy="1245809"/>
          </a:xfrm>
          <a:custGeom>
            <a:avLst/>
            <a:gdLst/>
            <a:ahLst/>
            <a:cxnLst/>
            <a:rect r="r" b="b" t="t" l="l"/>
            <a:pathLst>
              <a:path h="1245809" w="1245809">
                <a:moveTo>
                  <a:pt x="0" y="0"/>
                </a:moveTo>
                <a:lnTo>
                  <a:pt x="1245809" y="0"/>
                </a:lnTo>
                <a:lnTo>
                  <a:pt x="1245809" y="1245809"/>
                </a:lnTo>
                <a:lnTo>
                  <a:pt x="0" y="1245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106426" y="1070386"/>
            <a:ext cx="1838642" cy="9258300"/>
            <a:chOff x="0" y="0"/>
            <a:chExt cx="6350000" cy="319747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D4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8"/>
              <a:stretch>
                <a:fillRect l="-62837" t="0" r="-62837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9"/>
              <a:stretch>
                <a:fillRect l="0" t="0" r="-170809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10"/>
              <a:stretch>
                <a:fillRect l="-70359" t="0" r="-7035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11"/>
              <a:stretch>
                <a:fillRect l="-16470" t="0" r="-5229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6974369" y="7747427"/>
            <a:ext cx="1058105" cy="1058105"/>
          </a:xfrm>
          <a:custGeom>
            <a:avLst/>
            <a:gdLst/>
            <a:ahLst/>
            <a:cxnLst/>
            <a:rect r="r" b="b" t="t" l="l"/>
            <a:pathLst>
              <a:path h="1058105" w="1058105">
                <a:moveTo>
                  <a:pt x="0" y="0"/>
                </a:moveTo>
                <a:lnTo>
                  <a:pt x="1058105" y="0"/>
                </a:lnTo>
                <a:lnTo>
                  <a:pt x="1058105" y="1058105"/>
                </a:lnTo>
                <a:lnTo>
                  <a:pt x="0" y="1058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33908" y="7792879"/>
            <a:ext cx="2141224" cy="1204438"/>
          </a:xfrm>
          <a:custGeom>
            <a:avLst/>
            <a:gdLst/>
            <a:ahLst/>
            <a:cxnLst/>
            <a:rect r="r" b="b" t="t" l="l"/>
            <a:pathLst>
              <a:path h="1204438" w="2141224">
                <a:moveTo>
                  <a:pt x="0" y="0"/>
                </a:moveTo>
                <a:lnTo>
                  <a:pt x="2141224" y="0"/>
                </a:lnTo>
                <a:lnTo>
                  <a:pt x="2141224" y="1204438"/>
                </a:lnTo>
                <a:lnTo>
                  <a:pt x="0" y="12044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976418" y="7663972"/>
            <a:ext cx="1391297" cy="1462253"/>
          </a:xfrm>
          <a:custGeom>
            <a:avLst/>
            <a:gdLst/>
            <a:ahLst/>
            <a:cxnLst/>
            <a:rect r="r" b="b" t="t" l="l"/>
            <a:pathLst>
              <a:path h="1462253" w="1391297">
                <a:moveTo>
                  <a:pt x="0" y="0"/>
                </a:moveTo>
                <a:lnTo>
                  <a:pt x="1391296" y="0"/>
                </a:lnTo>
                <a:lnTo>
                  <a:pt x="1391296" y="1462252"/>
                </a:lnTo>
                <a:lnTo>
                  <a:pt x="0" y="14622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013257" y="7663972"/>
            <a:ext cx="1409932" cy="1409932"/>
          </a:xfrm>
          <a:custGeom>
            <a:avLst/>
            <a:gdLst/>
            <a:ahLst/>
            <a:cxnLst/>
            <a:rect r="r" b="b" t="t" l="l"/>
            <a:pathLst>
              <a:path h="1409932" w="1409932">
                <a:moveTo>
                  <a:pt x="0" y="0"/>
                </a:moveTo>
                <a:lnTo>
                  <a:pt x="1409931" y="0"/>
                </a:lnTo>
                <a:lnTo>
                  <a:pt x="1409931" y="1409931"/>
                </a:lnTo>
                <a:lnTo>
                  <a:pt x="0" y="14099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838543" y="6033387"/>
            <a:ext cx="1399190" cy="1825943"/>
          </a:xfrm>
          <a:custGeom>
            <a:avLst/>
            <a:gdLst/>
            <a:ahLst/>
            <a:cxnLst/>
            <a:rect r="r" b="b" t="t" l="l"/>
            <a:pathLst>
              <a:path h="1825943" w="1399190">
                <a:moveTo>
                  <a:pt x="0" y="0"/>
                </a:moveTo>
                <a:lnTo>
                  <a:pt x="1399191" y="0"/>
                </a:lnTo>
                <a:lnTo>
                  <a:pt x="1399191" y="1825944"/>
                </a:lnTo>
                <a:lnTo>
                  <a:pt x="0" y="182594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661313" y="7557188"/>
            <a:ext cx="1753650" cy="1753650"/>
          </a:xfrm>
          <a:custGeom>
            <a:avLst/>
            <a:gdLst/>
            <a:ahLst/>
            <a:cxnLst/>
            <a:rect r="r" b="b" t="t" l="l"/>
            <a:pathLst>
              <a:path h="1753650" w="1753650">
                <a:moveTo>
                  <a:pt x="0" y="0"/>
                </a:moveTo>
                <a:lnTo>
                  <a:pt x="1753650" y="0"/>
                </a:lnTo>
                <a:lnTo>
                  <a:pt x="1753650" y="1753650"/>
                </a:lnTo>
                <a:lnTo>
                  <a:pt x="0" y="17536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-2760634" y="587333"/>
            <a:ext cx="21325114" cy="365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Predictions, Discussion, and </a:t>
            </a:r>
          </a:p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Recommendations </a:t>
            </a:r>
          </a:p>
          <a:p>
            <a:pPr algn="ctr">
              <a:lnSpc>
                <a:spcPts val="938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3475832" y="2985781"/>
            <a:ext cx="952080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Long term Impact in Economy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Exercises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599126"/>
            <a:ext cx="339169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Economic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Turmoil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4248785"/>
            <a:ext cx="485788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 Access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to High Credit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5010150"/>
            <a:ext cx="867582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Discrepancies, parity change,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social gap notable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2074" y="9216392"/>
            <a:ext cx="702415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about the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next generations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6556151"/>
            <a:ext cx="1090572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people having issues spending and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can this happen?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5794786"/>
            <a:ext cx="447873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History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repeating again?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186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52992"/>
            <a:ext cx="16319925" cy="54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Overall, it is essential to optimize the models for a better result seeking within some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processes that are being held showcasing more features and insights like the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dominant age’s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the customer’s and observations developing an outcome to see what is happening with most of the banking services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“Stakeholders”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However, seeing the low availability for a majority in high credit limits for the banking in Canada might need proper solutions like less interest rates on products offered by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Canadian Banking System (CBS)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build up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 identification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limiting of any services if any constraints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among payments,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add new features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models,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educate customers about benefits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responsible usage on credit and more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growth for accounts and gather feedback.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518557" y="514350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449754" y="8095489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2" y="0"/>
                </a:lnTo>
                <a:lnTo>
                  <a:pt x="1388492" y="1503288"/>
                </a:lnTo>
                <a:lnTo>
                  <a:pt x="0" y="150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186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518557" y="514350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1734" y="2249095"/>
            <a:ext cx="17726266" cy="734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8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Bishop, C. M. (2006). Pattern Recognition and Machine Learning, Springer</a:t>
            </a: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  <a:r>
              <a:rPr lang="en-US" sz="28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Cameron, A. C., &amp; Trivedi, P. K. (2005).Microeconometrics: Methods and Applications. Cambridge University Press</a:t>
            </a: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  <a:r>
              <a:rPr lang="en-US" sz="28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Goodfellow, I., Bengio, Y., Courville, A. (2016). Deep Learning, MIT Press</a:t>
            </a: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  <a:r>
              <a:rPr lang="en-US" sz="28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James, G., Witten, D., Hastie, T., &amp; Tibshirani, R. (2013). An Introduction to Statistical Learning with Applications in R. Springer.</a:t>
            </a: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  <a:r>
              <a:rPr lang="en-US" sz="28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Kotsiantis, S. B., Zaharakis, I., &amp; Pintelas, P. (2006).Machine Learning: A Review of</a:t>
            </a:r>
          </a:p>
          <a:p>
            <a:pPr algn="l">
              <a:lnSpc>
                <a:spcPts val="2901"/>
              </a:lnSpc>
            </a:pPr>
            <a:r>
              <a:rPr lang="en-US" sz="28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and Combining Techniques.Artificial Intelligence Review, 26(3), 159–190</a:t>
            </a: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  <a:r>
              <a:rPr lang="en-US" sz="28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Montgomery, D. C., Peck, E. A., &amp; Vining, G. G. (2012).Introduction to Linear Regression Analysis. Wiley.</a:t>
            </a: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  <a:r>
              <a:rPr lang="en-US" sz="28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Tsai, C.-F., &amp; Chou, S.-P. (2010).Data Preprocessing Techniques in Customer Churn Prediction. International Journal of Information and Management Sciences, 21(1), 1-17</a:t>
            </a: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  <a:r>
              <a:rPr lang="en-US" sz="28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Ying, X. (2019) An Overview of Overfitting and Its Solutions</a:t>
            </a:r>
          </a:p>
          <a:p>
            <a:pPr algn="l">
              <a:lnSpc>
                <a:spcPts val="3014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91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-11570" t="-45852" r="-1157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518557" y="320808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Appendix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49754" y="8095489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2" y="0"/>
                </a:lnTo>
                <a:lnTo>
                  <a:pt x="1388492" y="1503288"/>
                </a:lnTo>
                <a:lnTo>
                  <a:pt x="0" y="150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16366" y="2113033"/>
            <a:ext cx="7325897" cy="4276492"/>
          </a:xfrm>
          <a:custGeom>
            <a:avLst/>
            <a:gdLst/>
            <a:ahLst/>
            <a:cxnLst/>
            <a:rect r="r" b="b" t="t" l="l"/>
            <a:pathLst>
              <a:path h="4276492" w="7325897">
                <a:moveTo>
                  <a:pt x="0" y="0"/>
                </a:moveTo>
                <a:lnTo>
                  <a:pt x="7325896" y="0"/>
                </a:lnTo>
                <a:lnTo>
                  <a:pt x="7325896" y="4276492"/>
                </a:lnTo>
                <a:lnTo>
                  <a:pt x="0" y="4276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49754" y="1864941"/>
            <a:ext cx="8359841" cy="5893688"/>
          </a:xfrm>
          <a:custGeom>
            <a:avLst/>
            <a:gdLst/>
            <a:ahLst/>
            <a:cxnLst/>
            <a:rect r="r" b="b" t="t" l="l"/>
            <a:pathLst>
              <a:path h="5893688" w="8359841">
                <a:moveTo>
                  <a:pt x="0" y="0"/>
                </a:moveTo>
                <a:lnTo>
                  <a:pt x="8359841" y="0"/>
                </a:lnTo>
                <a:lnTo>
                  <a:pt x="8359841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66207" y="6697229"/>
            <a:ext cx="4426215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 Commercial Banking.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(Spherical Insights, 2024).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29582" y="7990714"/>
            <a:ext cx="3600185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Canada’s Inflation 2024.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(Altrua Financial,2024).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91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-11570" t="-45852" r="-1157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518557" y="514350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Appendix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49754" y="8095489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2" y="0"/>
                </a:lnTo>
                <a:lnTo>
                  <a:pt x="1388492" y="1503288"/>
                </a:lnTo>
                <a:lnTo>
                  <a:pt x="0" y="150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48653" y="1864941"/>
            <a:ext cx="5321708" cy="4788531"/>
          </a:xfrm>
          <a:custGeom>
            <a:avLst/>
            <a:gdLst/>
            <a:ahLst/>
            <a:cxnLst/>
            <a:rect r="r" b="b" t="t" l="l"/>
            <a:pathLst>
              <a:path h="4788531" w="5321708">
                <a:moveTo>
                  <a:pt x="0" y="0"/>
                </a:moveTo>
                <a:lnTo>
                  <a:pt x="5321708" y="0"/>
                </a:lnTo>
                <a:lnTo>
                  <a:pt x="5321708" y="4788531"/>
                </a:lnTo>
                <a:lnTo>
                  <a:pt x="0" y="4788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55982" y="1543050"/>
            <a:ext cx="5347386" cy="5852059"/>
          </a:xfrm>
          <a:custGeom>
            <a:avLst/>
            <a:gdLst/>
            <a:ahLst/>
            <a:cxnLst/>
            <a:rect r="r" b="b" t="t" l="l"/>
            <a:pathLst>
              <a:path h="5852059" w="5347386">
                <a:moveTo>
                  <a:pt x="0" y="0"/>
                </a:moveTo>
                <a:lnTo>
                  <a:pt x="5347386" y="0"/>
                </a:lnTo>
                <a:lnTo>
                  <a:pt x="5347386" y="5852059"/>
                </a:lnTo>
                <a:lnTo>
                  <a:pt x="0" y="58520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88204" y="6697229"/>
            <a:ext cx="3782219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 Housing Crisis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(Spherical Insights, 2024).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37043" y="7583044"/>
            <a:ext cx="757264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Vancouver’s Housing Index 2024.(Richter,A.,2024).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91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-11570" t="-45852" r="-1157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518557" y="261308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Appendix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49754" y="8095489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2" y="0"/>
                </a:lnTo>
                <a:lnTo>
                  <a:pt x="1388492" y="1503288"/>
                </a:lnTo>
                <a:lnTo>
                  <a:pt x="0" y="150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18264" y="1864941"/>
            <a:ext cx="4532643" cy="5309407"/>
          </a:xfrm>
          <a:custGeom>
            <a:avLst/>
            <a:gdLst/>
            <a:ahLst/>
            <a:cxnLst/>
            <a:rect r="r" b="b" t="t" l="l"/>
            <a:pathLst>
              <a:path h="5309407" w="4532643">
                <a:moveTo>
                  <a:pt x="0" y="0"/>
                </a:moveTo>
                <a:lnTo>
                  <a:pt x="4532643" y="0"/>
                </a:lnTo>
                <a:lnTo>
                  <a:pt x="4532643" y="5309406"/>
                </a:lnTo>
                <a:lnTo>
                  <a:pt x="0" y="5309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38753" y="1558759"/>
            <a:ext cx="5100727" cy="5921770"/>
          </a:xfrm>
          <a:custGeom>
            <a:avLst/>
            <a:gdLst/>
            <a:ahLst/>
            <a:cxnLst/>
            <a:rect r="r" b="b" t="t" l="l"/>
            <a:pathLst>
              <a:path h="5921770" w="5100727">
                <a:moveTo>
                  <a:pt x="0" y="0"/>
                </a:moveTo>
                <a:lnTo>
                  <a:pt x="5100727" y="0"/>
                </a:lnTo>
                <a:lnTo>
                  <a:pt x="5100727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7375472"/>
            <a:ext cx="876917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Toronto Housing 2024. (Richter,A.,2024)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3251" y="7569782"/>
            <a:ext cx="6441810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Montreal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Housing 2024. (Richter,A.,2024)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06624" cy="10347222"/>
          </a:xfrm>
          <a:custGeom>
            <a:avLst/>
            <a:gdLst/>
            <a:ahLst/>
            <a:cxnLst/>
            <a:rect r="r" b="b" t="t" l="l"/>
            <a:pathLst>
              <a:path h="10347222" w="18306624">
                <a:moveTo>
                  <a:pt x="0" y="0"/>
                </a:moveTo>
                <a:lnTo>
                  <a:pt x="18306624" y="0"/>
                </a:lnTo>
                <a:lnTo>
                  <a:pt x="18306624" y="10347222"/>
                </a:lnTo>
                <a:lnTo>
                  <a:pt x="0" y="1034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75292" y="5143500"/>
            <a:ext cx="3574137" cy="5198745"/>
          </a:xfrm>
          <a:custGeom>
            <a:avLst/>
            <a:gdLst/>
            <a:ahLst/>
            <a:cxnLst/>
            <a:rect r="r" b="b" t="t" l="l"/>
            <a:pathLst>
              <a:path h="5198745" w="3574137">
                <a:moveTo>
                  <a:pt x="0" y="0"/>
                </a:moveTo>
                <a:lnTo>
                  <a:pt x="3574137" y="0"/>
                </a:lnTo>
                <a:lnTo>
                  <a:pt x="3574137" y="5198745"/>
                </a:lnTo>
                <a:lnTo>
                  <a:pt x="0" y="5198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24136">
            <a:off x="16654962" y="3739269"/>
            <a:ext cx="1030195" cy="723712"/>
          </a:xfrm>
          <a:custGeom>
            <a:avLst/>
            <a:gdLst/>
            <a:ahLst/>
            <a:cxnLst/>
            <a:rect r="r" b="b" t="t" l="l"/>
            <a:pathLst>
              <a:path h="723712" w="1030195">
                <a:moveTo>
                  <a:pt x="0" y="0"/>
                </a:moveTo>
                <a:lnTo>
                  <a:pt x="1030195" y="0"/>
                </a:lnTo>
                <a:lnTo>
                  <a:pt x="1030195" y="723712"/>
                </a:lnTo>
                <a:lnTo>
                  <a:pt x="0" y="723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9119" y="3092768"/>
            <a:ext cx="13884540" cy="734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Quantitative and Numerical Analysis / Exploration ................................ 12</a:t>
            </a:r>
          </a:p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Preparation .................................................................................... 13</a:t>
            </a:r>
          </a:p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Model Selection and Development ................................... 14 - 17</a:t>
            </a:r>
          </a:p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 Assessment ...............................................................18</a:t>
            </a:r>
          </a:p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Predictions, Discussion, and Recommendations ............................... 19 - 20</a:t>
            </a:r>
          </a:p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............................................................................................... 21</a:t>
            </a:r>
          </a:p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................................................................................................ 22</a:t>
            </a:r>
          </a:p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.......................................................................................... 23 -  25</a:t>
            </a:r>
          </a:p>
          <a:p>
            <a:pPr algn="l">
              <a:lnSpc>
                <a:spcPts val="5779"/>
              </a:lnSpc>
            </a:pPr>
          </a:p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247297">
            <a:off x="14919594" y="3871911"/>
            <a:ext cx="1627125" cy="1301700"/>
          </a:xfrm>
          <a:custGeom>
            <a:avLst/>
            <a:gdLst/>
            <a:ahLst/>
            <a:cxnLst/>
            <a:rect r="r" b="b" t="t" l="l"/>
            <a:pathLst>
              <a:path h="1301700" w="1627125">
                <a:moveTo>
                  <a:pt x="0" y="0"/>
                </a:moveTo>
                <a:lnTo>
                  <a:pt x="1627125" y="0"/>
                </a:lnTo>
                <a:lnTo>
                  <a:pt x="1627125" y="1301700"/>
                </a:lnTo>
                <a:lnTo>
                  <a:pt x="0" y="1301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2625479" y="359105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Machine Learning and Other AI Tools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49451" y="1722438"/>
            <a:ext cx="4938845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Credit Prediction</a:t>
            </a:r>
            <a:r>
              <a:rPr lang="en-US" sz="339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 Project (CPP)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61495" y="2455228"/>
            <a:ext cx="271475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Table </a:t>
            </a:r>
            <a:r>
              <a:rPr lang="en-US" sz="339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of Contents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065984" y="3617259"/>
            <a:ext cx="2696141" cy="26961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8277" r="0" b="-1827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297322" y="3316589"/>
            <a:ext cx="2696141" cy="26961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2378013" y="3316589"/>
            <a:ext cx="2696141" cy="269614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162105" y="2053272"/>
            <a:ext cx="50389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3443" y="2053272"/>
            <a:ext cx="50389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74134" y="2053272"/>
            <a:ext cx="50389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160167" y="2588232"/>
            <a:ext cx="505837" cy="442608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196F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93443" y="2588232"/>
            <a:ext cx="505837" cy="442608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46069" y="2588232"/>
            <a:ext cx="560029" cy="490025"/>
            <a:chOff x="0" y="0"/>
            <a:chExt cx="812800" cy="711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-2625479" y="359105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Member’s &amp; Roles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3253" y="6160981"/>
            <a:ext cx="4281603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Research &amp; Development (R &amp; D)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04591" y="6160981"/>
            <a:ext cx="4281603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Research &amp; Development (R &amp; D)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85282" y="6160981"/>
            <a:ext cx="4281603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Research &amp; Development (R &amp; D)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23657" y="8198696"/>
            <a:ext cx="2980796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Jegan, Kalki (2224875)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69616" y="8198696"/>
            <a:ext cx="3951552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Meda, Gaurav Dutt (2313830)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92516" y="8198696"/>
            <a:ext cx="4875874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Paz Callizo, Walter Andres (2239884)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05004" y="9124950"/>
            <a:ext cx="4384675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UCW MLAI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III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7297322" y="3316589"/>
            <a:ext cx="2696141" cy="269614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182" t="0" r="-2182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152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65655" y="7842971"/>
            <a:ext cx="3727745" cy="2096856"/>
          </a:xfrm>
          <a:custGeom>
            <a:avLst/>
            <a:gdLst/>
            <a:ahLst/>
            <a:cxnLst/>
            <a:rect r="r" b="b" t="t" l="l"/>
            <a:pathLst>
              <a:path h="2096856" w="3727745">
                <a:moveTo>
                  <a:pt x="0" y="0"/>
                </a:moveTo>
                <a:lnTo>
                  <a:pt x="3727745" y="0"/>
                </a:lnTo>
                <a:lnTo>
                  <a:pt x="3727745" y="2096856"/>
                </a:lnTo>
                <a:lnTo>
                  <a:pt x="0" y="209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9772" y="2719388"/>
            <a:ext cx="17513628" cy="548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7"/>
              </a:lnSpc>
            </a:pPr>
            <a:r>
              <a:rPr lang="en-US" sz="23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project, We tried to classify the credit limit into three groups: High, Average, and Low, based on certain credit-related features using machine learning on the given data. Key steps included:</a:t>
            </a:r>
          </a:p>
          <a:p>
            <a:pPr algn="l">
              <a:lnSpc>
                <a:spcPts val="3337"/>
              </a:lnSpc>
            </a:pPr>
          </a:p>
          <a:p>
            <a:pPr algn="l">
              <a:lnSpc>
                <a:spcPts val="3337"/>
              </a:lnSpc>
            </a:pPr>
            <a:r>
              <a:rPr lang="en-US" sz="238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Preparation:</a:t>
            </a:r>
            <a:r>
              <a:rPr lang="en-US" sz="23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lot of data preparation was done which included missing value handling, outliers handling and feature engineering.</a:t>
            </a:r>
          </a:p>
          <a:p>
            <a:pPr algn="l">
              <a:lnSpc>
                <a:spcPts val="3337"/>
              </a:lnSpc>
            </a:pPr>
          </a:p>
          <a:p>
            <a:pPr algn="l">
              <a:lnSpc>
                <a:spcPts val="3337"/>
              </a:lnSpc>
            </a:pPr>
            <a:r>
              <a:rPr lang="en-US" sz="238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Exploratory Data Analysis:</a:t>
            </a:r>
            <a:r>
              <a:rPr lang="en-US" sz="23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was done by using correlation coins and distributions of some of numerous distinctive features such as credit score, income and spending.</a:t>
            </a:r>
          </a:p>
          <a:p>
            <a:pPr algn="l">
              <a:lnSpc>
                <a:spcPts val="3337"/>
              </a:lnSpc>
            </a:pPr>
          </a:p>
          <a:p>
            <a:pPr algn="l">
              <a:lnSpc>
                <a:spcPts val="3337"/>
              </a:lnSpc>
            </a:pPr>
            <a:r>
              <a:rPr lang="en-US" sz="238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Modeling:</a:t>
            </a:r>
            <a:r>
              <a:rPr lang="en-US" sz="23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There were several classification models such as Logistic Regression, Decision Trees and Random Forest that were trained. Consequently after cross-validation and evaluation Random Forest remains the best predictive model.</a:t>
            </a:r>
          </a:p>
          <a:p>
            <a:pPr algn="l">
              <a:lnSpc>
                <a:spcPts val="3337"/>
              </a:lnSpc>
            </a:pPr>
          </a:p>
          <a:p>
            <a:pPr algn="l">
              <a:lnSpc>
                <a:spcPts val="3337"/>
              </a:lnSpc>
            </a:pPr>
            <a:r>
              <a:rPr lang="en-US" sz="238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Results: </a:t>
            </a:r>
            <a:r>
              <a:rPr lang="en-US" sz="23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was able to generate an accuracy of X% with a reasonably good level of prediction, lending more comprehension towards areas of credit limit with regard to risks and segmentation.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518557" y="514350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Executive Summary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449754" y="8095489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2" y="0"/>
                </a:lnTo>
                <a:lnTo>
                  <a:pt x="1388492" y="1503288"/>
                </a:lnTo>
                <a:lnTo>
                  <a:pt x="0" y="1503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7" y="0"/>
            <a:ext cx="18279903" cy="10282446"/>
          </a:xfrm>
          <a:custGeom>
            <a:avLst/>
            <a:gdLst/>
            <a:ahLst/>
            <a:cxnLst/>
            <a:rect r="r" b="b" t="t" l="l"/>
            <a:pathLst>
              <a:path h="10282446" w="18279903">
                <a:moveTo>
                  <a:pt x="0" y="0"/>
                </a:moveTo>
                <a:lnTo>
                  <a:pt x="18279903" y="0"/>
                </a:lnTo>
                <a:lnTo>
                  <a:pt x="18279903" y="10282446"/>
                </a:lnTo>
                <a:lnTo>
                  <a:pt x="0" y="1028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693876" y="4590172"/>
            <a:ext cx="3823428" cy="5246370"/>
            <a:chOff x="0" y="0"/>
            <a:chExt cx="4589780" cy="6297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91050" cy="6297930"/>
            </a:xfrm>
            <a:custGeom>
              <a:avLst/>
              <a:gdLst/>
              <a:ahLst/>
              <a:cxnLst/>
              <a:rect r="r" b="b" t="t" l="l"/>
              <a:pathLst>
                <a:path h="6297930" w="459105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EE826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8110" y="4533900"/>
              <a:ext cx="1645920" cy="1645920"/>
            </a:xfrm>
            <a:custGeom>
              <a:avLst/>
              <a:gdLst/>
              <a:ahLst/>
              <a:cxnLst/>
              <a:rect r="r" b="b" t="t" l="l"/>
              <a:pathLst>
                <a:path h="1645920" w="164592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8110" y="118110"/>
              <a:ext cx="1645920" cy="1644650"/>
            </a:xfrm>
            <a:custGeom>
              <a:avLst/>
              <a:gdLst/>
              <a:ahLst/>
              <a:cxnLst/>
              <a:rect r="r" b="b" t="t" l="l"/>
              <a:pathLst>
                <a:path h="1644650" w="164592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>
              <a:blip r:embed="rId5"/>
              <a:stretch>
                <a:fillRect l="-33269" t="0" r="-33269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26260" y="1827530"/>
              <a:ext cx="2644140" cy="2644140"/>
            </a:xfrm>
            <a:custGeom>
              <a:avLst/>
              <a:gdLst/>
              <a:ahLst/>
              <a:cxnLst/>
              <a:rect r="r" b="b" t="t" l="l"/>
              <a:pathLst>
                <a:path h="2644140" w="264414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369418" y="5076825"/>
            <a:ext cx="1653514" cy="431833"/>
          </a:xfrm>
          <a:custGeom>
            <a:avLst/>
            <a:gdLst/>
            <a:ahLst/>
            <a:cxnLst/>
            <a:rect r="r" b="b" t="t" l="l"/>
            <a:pathLst>
              <a:path h="431833" w="1653514">
                <a:moveTo>
                  <a:pt x="0" y="0"/>
                </a:moveTo>
                <a:lnTo>
                  <a:pt x="1653514" y="0"/>
                </a:lnTo>
                <a:lnTo>
                  <a:pt x="1653514" y="431833"/>
                </a:lnTo>
                <a:lnTo>
                  <a:pt x="0" y="4318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7154" y="8261107"/>
            <a:ext cx="2684201" cy="1458809"/>
          </a:xfrm>
          <a:custGeom>
            <a:avLst/>
            <a:gdLst/>
            <a:ahLst/>
            <a:cxnLst/>
            <a:rect r="r" b="b" t="t" l="l"/>
            <a:pathLst>
              <a:path h="1458809" w="2684201">
                <a:moveTo>
                  <a:pt x="0" y="0"/>
                </a:moveTo>
                <a:lnTo>
                  <a:pt x="2684200" y="0"/>
                </a:lnTo>
                <a:lnTo>
                  <a:pt x="2684200" y="1458808"/>
                </a:lnTo>
                <a:lnTo>
                  <a:pt x="0" y="14588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757" r="0" b="-175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79155" y="6524911"/>
            <a:ext cx="1225433" cy="1376891"/>
          </a:xfrm>
          <a:custGeom>
            <a:avLst/>
            <a:gdLst/>
            <a:ahLst/>
            <a:cxnLst/>
            <a:rect r="r" b="b" t="t" l="l"/>
            <a:pathLst>
              <a:path h="1376891" w="1225433">
                <a:moveTo>
                  <a:pt x="0" y="0"/>
                </a:moveTo>
                <a:lnTo>
                  <a:pt x="1225432" y="0"/>
                </a:lnTo>
                <a:lnTo>
                  <a:pt x="1225432" y="1376891"/>
                </a:lnTo>
                <a:lnTo>
                  <a:pt x="0" y="1376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11257" y="2033610"/>
            <a:ext cx="6088329" cy="7586662"/>
          </a:xfrm>
          <a:custGeom>
            <a:avLst/>
            <a:gdLst/>
            <a:ahLst/>
            <a:cxnLst/>
            <a:rect r="r" b="b" t="t" l="l"/>
            <a:pathLst>
              <a:path h="7586662" w="6088329">
                <a:moveTo>
                  <a:pt x="0" y="0"/>
                </a:moveTo>
                <a:lnTo>
                  <a:pt x="6088329" y="0"/>
                </a:lnTo>
                <a:lnTo>
                  <a:pt x="6088329" y="7586662"/>
                </a:lnTo>
                <a:lnTo>
                  <a:pt x="0" y="7586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533" t="0" r="-12076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605548" y="5210582"/>
            <a:ext cx="6088329" cy="5076418"/>
          </a:xfrm>
          <a:custGeom>
            <a:avLst/>
            <a:gdLst/>
            <a:ahLst/>
            <a:cxnLst/>
            <a:rect r="r" b="b" t="t" l="l"/>
            <a:pathLst>
              <a:path h="5076418" w="6088329">
                <a:moveTo>
                  <a:pt x="0" y="0"/>
                </a:moveTo>
                <a:lnTo>
                  <a:pt x="6088328" y="0"/>
                </a:lnTo>
                <a:lnTo>
                  <a:pt x="6088328" y="5076418"/>
                </a:lnTo>
                <a:lnTo>
                  <a:pt x="0" y="5076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>
            <a:off x="10699586" y="5575333"/>
            <a:ext cx="1403133" cy="6887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361247" y="1903940"/>
            <a:ext cx="1877257" cy="187725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27AAE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12"/>
              <a:stretch>
                <a:fillRect l="-49553" t="0" r="-4955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704587" y="2842569"/>
            <a:ext cx="2394848" cy="239484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16577" t="0" r="-16577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3012905" y="2206211"/>
            <a:ext cx="1383365" cy="1383365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F15A29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14"/>
              <a:stretch>
                <a:fillRect l="-16681" t="0" r="-16681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5102221" y="2401240"/>
            <a:ext cx="882658" cy="882658"/>
          </a:xfrm>
          <a:custGeom>
            <a:avLst/>
            <a:gdLst/>
            <a:ahLst/>
            <a:cxnLst/>
            <a:rect r="r" b="b" t="t" l="l"/>
            <a:pathLst>
              <a:path h="882658" w="882658">
                <a:moveTo>
                  <a:pt x="0" y="0"/>
                </a:moveTo>
                <a:lnTo>
                  <a:pt x="882658" y="0"/>
                </a:lnTo>
                <a:lnTo>
                  <a:pt x="882658" y="882658"/>
                </a:lnTo>
                <a:lnTo>
                  <a:pt x="0" y="8826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57154" y="3743753"/>
            <a:ext cx="1787913" cy="1787913"/>
          </a:xfrm>
          <a:custGeom>
            <a:avLst/>
            <a:gdLst/>
            <a:ahLst/>
            <a:cxnLst/>
            <a:rect r="r" b="b" t="t" l="l"/>
            <a:pathLst>
              <a:path h="1787913" w="1787913">
                <a:moveTo>
                  <a:pt x="0" y="0"/>
                </a:moveTo>
                <a:lnTo>
                  <a:pt x="1787913" y="0"/>
                </a:lnTo>
                <a:lnTo>
                  <a:pt x="1787913" y="1787913"/>
                </a:lnTo>
                <a:lnTo>
                  <a:pt x="0" y="17879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-1518557" y="320808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 Analysis (BA)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181923" y="9021763"/>
            <a:ext cx="1674680" cy="3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Park,D. (2020).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4709" cy="10287000"/>
          </a:xfrm>
          <a:custGeom>
            <a:avLst/>
            <a:gdLst/>
            <a:ahLst/>
            <a:cxnLst/>
            <a:rect r="r" b="b" t="t" l="l"/>
            <a:pathLst>
              <a:path h="10287000" w="18284709">
                <a:moveTo>
                  <a:pt x="0" y="0"/>
                </a:moveTo>
                <a:lnTo>
                  <a:pt x="18284709" y="0"/>
                </a:lnTo>
                <a:lnTo>
                  <a:pt x="182847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1849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292997" y="4579992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921454" y="5470163"/>
            <a:ext cx="3363255" cy="3788137"/>
          </a:xfrm>
          <a:custGeom>
            <a:avLst/>
            <a:gdLst/>
            <a:ahLst/>
            <a:cxnLst/>
            <a:rect r="r" b="b" t="t" l="l"/>
            <a:pathLst>
              <a:path h="3788137" w="3363255">
                <a:moveTo>
                  <a:pt x="0" y="0"/>
                </a:moveTo>
                <a:lnTo>
                  <a:pt x="3363255" y="0"/>
                </a:lnTo>
                <a:lnTo>
                  <a:pt x="3363255" y="3788137"/>
                </a:lnTo>
                <a:lnTo>
                  <a:pt x="0" y="3788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207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93645" y="3834904"/>
            <a:ext cx="853468" cy="853468"/>
          </a:xfrm>
          <a:custGeom>
            <a:avLst/>
            <a:gdLst/>
            <a:ahLst/>
            <a:cxnLst/>
            <a:rect r="r" b="b" t="t" l="l"/>
            <a:pathLst>
              <a:path h="853468" w="853468">
                <a:moveTo>
                  <a:pt x="0" y="0"/>
                </a:moveTo>
                <a:lnTo>
                  <a:pt x="853467" y="0"/>
                </a:lnTo>
                <a:lnTo>
                  <a:pt x="853467" y="853468"/>
                </a:lnTo>
                <a:lnTo>
                  <a:pt x="0" y="853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0997" y="2960812"/>
            <a:ext cx="2661118" cy="788480"/>
          </a:xfrm>
          <a:custGeom>
            <a:avLst/>
            <a:gdLst/>
            <a:ahLst/>
            <a:cxnLst/>
            <a:rect r="r" b="b" t="t" l="l"/>
            <a:pathLst>
              <a:path h="788480" w="2661118">
                <a:moveTo>
                  <a:pt x="0" y="0"/>
                </a:moveTo>
                <a:lnTo>
                  <a:pt x="2661118" y="0"/>
                </a:lnTo>
                <a:lnTo>
                  <a:pt x="2661118" y="788479"/>
                </a:lnTo>
                <a:lnTo>
                  <a:pt x="0" y="788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48638" y="4700892"/>
            <a:ext cx="505837" cy="442608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46920" y="2700338"/>
            <a:ext cx="505837" cy="442608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196F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22797" y="7221357"/>
            <a:ext cx="2983484" cy="883995"/>
          </a:xfrm>
          <a:custGeom>
            <a:avLst/>
            <a:gdLst/>
            <a:ahLst/>
            <a:cxnLst/>
            <a:rect r="r" b="b" t="t" l="l"/>
            <a:pathLst>
              <a:path h="883995" w="2983484">
                <a:moveTo>
                  <a:pt x="0" y="0"/>
                </a:moveTo>
                <a:lnTo>
                  <a:pt x="2983484" y="0"/>
                </a:lnTo>
                <a:lnTo>
                  <a:pt x="2983484" y="883995"/>
                </a:lnTo>
                <a:lnTo>
                  <a:pt x="0" y="8839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921542" y="6874206"/>
            <a:ext cx="560029" cy="490025"/>
            <a:chOff x="0" y="0"/>
            <a:chExt cx="812800" cy="7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609049" y="7663354"/>
            <a:ext cx="4013102" cy="48457"/>
            <a:chOff x="0" y="0"/>
            <a:chExt cx="1056949" cy="1276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56949" cy="12762"/>
            </a:xfrm>
            <a:custGeom>
              <a:avLst/>
              <a:gdLst/>
              <a:ahLst/>
              <a:cxnLst/>
              <a:rect r="r" b="b" t="t" l="l"/>
              <a:pathLst>
                <a:path h="12762" w="1056949">
                  <a:moveTo>
                    <a:pt x="6381" y="0"/>
                  </a:moveTo>
                  <a:lnTo>
                    <a:pt x="1050568" y="0"/>
                  </a:lnTo>
                  <a:cubicBezTo>
                    <a:pt x="1054092" y="0"/>
                    <a:pt x="1056949" y="2857"/>
                    <a:pt x="1056949" y="6381"/>
                  </a:cubicBezTo>
                  <a:lnTo>
                    <a:pt x="1056949" y="6381"/>
                  </a:lnTo>
                  <a:cubicBezTo>
                    <a:pt x="1056949" y="9905"/>
                    <a:pt x="1054092" y="12762"/>
                    <a:pt x="1050568" y="12762"/>
                  </a:cubicBezTo>
                  <a:lnTo>
                    <a:pt x="6381" y="12762"/>
                  </a:lnTo>
                  <a:cubicBezTo>
                    <a:pt x="2857" y="12762"/>
                    <a:pt x="0" y="9905"/>
                    <a:pt x="0" y="6381"/>
                  </a:cubicBezTo>
                  <a:lnTo>
                    <a:pt x="0" y="6381"/>
                  </a:lnTo>
                  <a:cubicBezTo>
                    <a:pt x="0" y="2857"/>
                    <a:pt x="2857" y="0"/>
                    <a:pt x="6381" y="0"/>
                  </a:cubicBezTo>
                  <a:close/>
                </a:path>
              </a:pathLst>
            </a:custGeom>
            <a:solidFill>
              <a:srgbClr val="00BF63">
                <a:alpha val="52941"/>
              </a:srgbClr>
            </a:solidFill>
            <a:ln w="342900" cap="rnd">
              <a:solidFill>
                <a:srgbClr val="000000">
                  <a:alpha val="52941"/>
                </a:srgbClr>
              </a:solidFill>
              <a:prstDash val="sysDot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056949" cy="50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5633485" y="3629445"/>
            <a:ext cx="1939193" cy="1939193"/>
          </a:xfrm>
          <a:custGeom>
            <a:avLst/>
            <a:gdLst/>
            <a:ahLst/>
            <a:cxnLst/>
            <a:rect r="r" b="b" t="t" l="l"/>
            <a:pathLst>
              <a:path h="1939193" w="1939193">
                <a:moveTo>
                  <a:pt x="0" y="0"/>
                </a:moveTo>
                <a:lnTo>
                  <a:pt x="1939192" y="0"/>
                </a:lnTo>
                <a:lnTo>
                  <a:pt x="1939192" y="1939193"/>
                </a:lnTo>
                <a:lnTo>
                  <a:pt x="0" y="19391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61218" y="9258300"/>
            <a:ext cx="3014724" cy="893251"/>
          </a:xfrm>
          <a:custGeom>
            <a:avLst/>
            <a:gdLst/>
            <a:ahLst/>
            <a:cxnLst/>
            <a:rect r="r" b="b" t="t" l="l"/>
            <a:pathLst>
              <a:path h="893251" w="3014724">
                <a:moveTo>
                  <a:pt x="0" y="0"/>
                </a:moveTo>
                <a:lnTo>
                  <a:pt x="3014724" y="0"/>
                </a:lnTo>
                <a:lnTo>
                  <a:pt x="3014724" y="893251"/>
                </a:lnTo>
                <a:lnTo>
                  <a:pt x="0" y="89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3609049" y="9826362"/>
            <a:ext cx="3294613" cy="48594"/>
            <a:chOff x="0" y="0"/>
            <a:chExt cx="867717" cy="1279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7717" cy="12798"/>
            </a:xfrm>
            <a:custGeom>
              <a:avLst/>
              <a:gdLst/>
              <a:ahLst/>
              <a:cxnLst/>
              <a:rect r="r" b="b" t="t" l="l"/>
              <a:pathLst>
                <a:path h="12798" w="867717">
                  <a:moveTo>
                    <a:pt x="6399" y="0"/>
                  </a:moveTo>
                  <a:lnTo>
                    <a:pt x="861318" y="0"/>
                  </a:lnTo>
                  <a:cubicBezTo>
                    <a:pt x="864852" y="0"/>
                    <a:pt x="867717" y="2865"/>
                    <a:pt x="867717" y="6399"/>
                  </a:cubicBezTo>
                  <a:lnTo>
                    <a:pt x="867717" y="6399"/>
                  </a:lnTo>
                  <a:cubicBezTo>
                    <a:pt x="867717" y="9933"/>
                    <a:pt x="864852" y="12798"/>
                    <a:pt x="861318" y="12798"/>
                  </a:cubicBezTo>
                  <a:lnTo>
                    <a:pt x="6399" y="12798"/>
                  </a:lnTo>
                  <a:cubicBezTo>
                    <a:pt x="2865" y="12798"/>
                    <a:pt x="0" y="9933"/>
                    <a:pt x="0" y="6399"/>
                  </a:cubicBezTo>
                  <a:lnTo>
                    <a:pt x="0" y="6399"/>
                  </a:lnTo>
                  <a:cubicBezTo>
                    <a:pt x="0" y="2865"/>
                    <a:pt x="2865" y="0"/>
                    <a:pt x="6399" y="0"/>
                  </a:cubicBez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  <a:ln w="342900" cap="rnd">
              <a:solidFill>
                <a:srgbClr val="000000">
                  <a:alpha val="52941"/>
                </a:srgbClr>
              </a:solidFill>
              <a:prstDash val="sysDot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67717" cy="50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921542" y="8723842"/>
            <a:ext cx="560029" cy="490025"/>
            <a:chOff x="0" y="0"/>
            <a:chExt cx="812800" cy="7112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3519215" y="8275921"/>
            <a:ext cx="1304127" cy="1304127"/>
          </a:xfrm>
          <a:custGeom>
            <a:avLst/>
            <a:gdLst/>
            <a:ahLst/>
            <a:cxnLst/>
            <a:rect r="r" b="b" t="t" l="l"/>
            <a:pathLst>
              <a:path h="1304127" w="1304127">
                <a:moveTo>
                  <a:pt x="0" y="0"/>
                </a:moveTo>
                <a:lnTo>
                  <a:pt x="1304127" y="0"/>
                </a:lnTo>
                <a:lnTo>
                  <a:pt x="1304127" y="1304127"/>
                </a:lnTo>
                <a:lnTo>
                  <a:pt x="0" y="1304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844020" y="6330773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1" y="0"/>
                </a:lnTo>
                <a:lnTo>
                  <a:pt x="1388491" y="1503288"/>
                </a:lnTo>
                <a:lnTo>
                  <a:pt x="0" y="15032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3497422" y="5620959"/>
            <a:ext cx="3294613" cy="48594"/>
            <a:chOff x="0" y="0"/>
            <a:chExt cx="867717" cy="1279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7717" cy="12798"/>
            </a:xfrm>
            <a:custGeom>
              <a:avLst/>
              <a:gdLst/>
              <a:ahLst/>
              <a:cxnLst/>
              <a:rect r="r" b="b" t="t" l="l"/>
              <a:pathLst>
                <a:path h="12798" w="867717">
                  <a:moveTo>
                    <a:pt x="6399" y="0"/>
                  </a:moveTo>
                  <a:lnTo>
                    <a:pt x="861318" y="0"/>
                  </a:lnTo>
                  <a:cubicBezTo>
                    <a:pt x="864852" y="0"/>
                    <a:pt x="867717" y="2865"/>
                    <a:pt x="867717" y="6399"/>
                  </a:cubicBezTo>
                  <a:lnTo>
                    <a:pt x="867717" y="6399"/>
                  </a:lnTo>
                  <a:cubicBezTo>
                    <a:pt x="867717" y="9933"/>
                    <a:pt x="864852" y="12798"/>
                    <a:pt x="861318" y="12798"/>
                  </a:cubicBezTo>
                  <a:lnTo>
                    <a:pt x="6399" y="12798"/>
                  </a:lnTo>
                  <a:cubicBezTo>
                    <a:pt x="2865" y="12798"/>
                    <a:pt x="0" y="9933"/>
                    <a:pt x="0" y="6399"/>
                  </a:cubicBezTo>
                  <a:lnTo>
                    <a:pt x="0" y="6399"/>
                  </a:lnTo>
                  <a:cubicBezTo>
                    <a:pt x="0" y="2865"/>
                    <a:pt x="2865" y="0"/>
                    <a:pt x="6399" y="0"/>
                  </a:cubicBezTo>
                  <a:close/>
                </a:path>
              </a:pathLst>
            </a:custGeom>
            <a:solidFill>
              <a:srgbClr val="FF5757">
                <a:alpha val="52941"/>
              </a:srgbClr>
            </a:solidFill>
            <a:ln w="342900" cap="rnd">
              <a:solidFill>
                <a:srgbClr val="000000">
                  <a:alpha val="52941"/>
                </a:srgbClr>
              </a:solidFill>
              <a:prstDash val="sysDot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67717" cy="50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870997" y="5039721"/>
            <a:ext cx="2589404" cy="701645"/>
          </a:xfrm>
          <a:custGeom>
            <a:avLst/>
            <a:gdLst/>
            <a:ahLst/>
            <a:cxnLst/>
            <a:rect r="r" b="b" t="t" l="l"/>
            <a:pathLst>
              <a:path h="701645" w="2589404">
                <a:moveTo>
                  <a:pt x="0" y="0"/>
                </a:moveTo>
                <a:lnTo>
                  <a:pt x="2589404" y="0"/>
                </a:lnTo>
                <a:lnTo>
                  <a:pt x="2589404" y="701645"/>
                </a:lnTo>
                <a:lnTo>
                  <a:pt x="0" y="701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3497422" y="3581820"/>
            <a:ext cx="2630360" cy="47625"/>
            <a:chOff x="0" y="0"/>
            <a:chExt cx="692770" cy="1254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2770" cy="12543"/>
            </a:xfrm>
            <a:custGeom>
              <a:avLst/>
              <a:gdLst/>
              <a:ahLst/>
              <a:cxnLst/>
              <a:rect r="r" b="b" t="t" l="l"/>
              <a:pathLst>
                <a:path h="12543" w="692770">
                  <a:moveTo>
                    <a:pt x="6272" y="0"/>
                  </a:moveTo>
                  <a:lnTo>
                    <a:pt x="686498" y="0"/>
                  </a:lnTo>
                  <a:cubicBezTo>
                    <a:pt x="688161" y="0"/>
                    <a:pt x="689757" y="661"/>
                    <a:pt x="690933" y="1837"/>
                  </a:cubicBezTo>
                  <a:cubicBezTo>
                    <a:pt x="692109" y="3013"/>
                    <a:pt x="692770" y="4608"/>
                    <a:pt x="692770" y="6272"/>
                  </a:cubicBezTo>
                  <a:lnTo>
                    <a:pt x="692770" y="6272"/>
                  </a:lnTo>
                  <a:cubicBezTo>
                    <a:pt x="692770" y="7935"/>
                    <a:pt x="692109" y="9530"/>
                    <a:pt x="690933" y="10706"/>
                  </a:cubicBezTo>
                  <a:cubicBezTo>
                    <a:pt x="689757" y="11882"/>
                    <a:pt x="688161" y="12543"/>
                    <a:pt x="686498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2196F3">
                <a:alpha val="52941"/>
              </a:srgbClr>
            </a:solidFill>
            <a:ln w="342900" cap="rnd">
              <a:solidFill>
                <a:srgbClr val="000000">
                  <a:alpha val="52941"/>
                </a:srgbClr>
              </a:solidFill>
              <a:prstDash val="sysDot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692770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-1518557" y="294347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 of the Investigation (POTI)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908913" y="1648155"/>
            <a:ext cx="243773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02256" y="1945531"/>
            <a:ext cx="259516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 1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16956" y="4041307"/>
            <a:ext cx="270324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  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16956" y="6227141"/>
            <a:ext cx="259516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 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64697" y="1688674"/>
            <a:ext cx="265787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Basis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664610" y="3074041"/>
            <a:ext cx="689385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possibly go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wrong or occur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903662" y="4128288"/>
            <a:ext cx="651219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it affect the Canadian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917773" y="5113351"/>
            <a:ext cx="4149833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us and our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kids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16956" y="8076777"/>
            <a:ext cx="259516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 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036619" y="6617688"/>
            <a:ext cx="4149833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banks offer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their clients? Or is a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possible crash imminent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Why?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211273" y="9314718"/>
            <a:ext cx="610684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race towards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success or failure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3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80981" y="3777977"/>
            <a:ext cx="684054" cy="1017181"/>
          </a:xfrm>
          <a:custGeom>
            <a:avLst/>
            <a:gdLst/>
            <a:ahLst/>
            <a:cxnLst/>
            <a:rect r="r" b="b" t="t" l="l"/>
            <a:pathLst>
              <a:path h="1017181" w="684054">
                <a:moveTo>
                  <a:pt x="0" y="0"/>
                </a:moveTo>
                <a:lnTo>
                  <a:pt x="684054" y="0"/>
                </a:lnTo>
                <a:lnTo>
                  <a:pt x="684054" y="1017181"/>
                </a:lnTo>
                <a:lnTo>
                  <a:pt x="0" y="101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75272" y="7484856"/>
            <a:ext cx="4203216" cy="2802144"/>
          </a:xfrm>
          <a:custGeom>
            <a:avLst/>
            <a:gdLst/>
            <a:ahLst/>
            <a:cxnLst/>
            <a:rect r="r" b="b" t="t" l="l"/>
            <a:pathLst>
              <a:path h="2802144" w="4203216">
                <a:moveTo>
                  <a:pt x="0" y="0"/>
                </a:moveTo>
                <a:lnTo>
                  <a:pt x="4203216" y="0"/>
                </a:lnTo>
                <a:lnTo>
                  <a:pt x="4203216" y="2802144"/>
                </a:lnTo>
                <a:lnTo>
                  <a:pt x="0" y="2802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1734" y="4153217"/>
            <a:ext cx="17726266" cy="484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Credit Limit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what can it establish?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asking ourselves the establishment of a further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Credit Limit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are not only delimiting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fact the actual credit influences the accounts of users, but also other variables such as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Age,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Average Utilization Ratios (AUR),  Transactional Amount / Count, Monthly Activity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many other considerations to experiment around with innovative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for changes in the financial market in Canada.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45970" y="1948694"/>
            <a:ext cx="1388491" cy="1503288"/>
          </a:xfrm>
          <a:custGeom>
            <a:avLst/>
            <a:gdLst/>
            <a:ahLst/>
            <a:cxnLst/>
            <a:rect r="r" b="b" t="t" l="l"/>
            <a:pathLst>
              <a:path h="1503288" w="1388491">
                <a:moveTo>
                  <a:pt x="0" y="0"/>
                </a:moveTo>
                <a:lnTo>
                  <a:pt x="1388491" y="0"/>
                </a:lnTo>
                <a:lnTo>
                  <a:pt x="1388491" y="1503287"/>
                </a:lnTo>
                <a:lnTo>
                  <a:pt x="0" y="150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713169">
            <a:off x="12499675" y="7921336"/>
            <a:ext cx="1330094" cy="1085077"/>
          </a:xfrm>
          <a:custGeom>
            <a:avLst/>
            <a:gdLst/>
            <a:ahLst/>
            <a:cxnLst/>
            <a:rect r="r" b="b" t="t" l="l"/>
            <a:pathLst>
              <a:path h="1085077" w="1330094">
                <a:moveTo>
                  <a:pt x="0" y="0"/>
                </a:moveTo>
                <a:lnTo>
                  <a:pt x="1330094" y="0"/>
                </a:lnTo>
                <a:lnTo>
                  <a:pt x="1330094" y="1085077"/>
                </a:lnTo>
                <a:lnTo>
                  <a:pt x="0" y="10850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1518557" y="261308"/>
            <a:ext cx="21325114" cy="127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Definition and Problem’s Goal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1734" y="1912531"/>
            <a:ext cx="15639521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Banking system in Canada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needs a make-over for the sake of discovering new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Credit Limits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the future based on at least two new features out of current data and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comparison with the actual data.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246"/>
            <a:ext cx="18288000" cy="10263754"/>
          </a:xfrm>
          <a:custGeom>
            <a:avLst/>
            <a:gdLst/>
            <a:ahLst/>
            <a:cxnLst/>
            <a:rect r="r" b="b" t="t" l="l"/>
            <a:pathLst>
              <a:path h="10263754" w="18288000">
                <a:moveTo>
                  <a:pt x="0" y="0"/>
                </a:moveTo>
                <a:lnTo>
                  <a:pt x="18288000" y="0"/>
                </a:lnTo>
                <a:lnTo>
                  <a:pt x="18288000" y="10263754"/>
                </a:lnTo>
                <a:lnTo>
                  <a:pt x="0" y="10263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 l="0" t="0" r="0" b="-1878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34" y="0"/>
            <a:ext cx="309263" cy="1543050"/>
            <a:chOff x="0" y="0"/>
            <a:chExt cx="8145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52" cy="406400"/>
            </a:xfrm>
            <a:custGeom>
              <a:avLst/>
              <a:gdLst/>
              <a:ahLst/>
              <a:cxnLst/>
              <a:rect r="r" b="b" t="t" l="l"/>
              <a:pathLst>
                <a:path h="406400" w="81452">
                  <a:moveTo>
                    <a:pt x="0" y="0"/>
                  </a:moveTo>
                  <a:lnTo>
                    <a:pt x="81452" y="0"/>
                  </a:lnTo>
                  <a:lnTo>
                    <a:pt x="8145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69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4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639480" y="0"/>
            <a:ext cx="2645229" cy="2700338"/>
            <a:chOff x="0" y="0"/>
            <a:chExt cx="696686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686" cy="711200"/>
            </a:xfrm>
            <a:custGeom>
              <a:avLst/>
              <a:gdLst/>
              <a:ahLst/>
              <a:cxnLst/>
              <a:rect r="r" b="b" t="t" l="l"/>
              <a:pathLst>
                <a:path h="711200" w="696686">
                  <a:moveTo>
                    <a:pt x="348343" y="0"/>
                  </a:moveTo>
                  <a:lnTo>
                    <a:pt x="696686" y="711200"/>
                  </a:lnTo>
                  <a:lnTo>
                    <a:pt x="0" y="711200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8857" y="292100"/>
              <a:ext cx="47897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63576" y="384442"/>
            <a:ext cx="1629824" cy="387083"/>
          </a:xfrm>
          <a:custGeom>
            <a:avLst/>
            <a:gdLst/>
            <a:ahLst/>
            <a:cxnLst/>
            <a:rect r="r" b="b" t="t" l="l"/>
            <a:pathLst>
              <a:path h="387083" w="1629824">
                <a:moveTo>
                  <a:pt x="0" y="0"/>
                </a:moveTo>
                <a:lnTo>
                  <a:pt x="1629824" y="0"/>
                </a:lnTo>
                <a:lnTo>
                  <a:pt x="1629824" y="387083"/>
                </a:lnTo>
                <a:lnTo>
                  <a:pt x="0" y="38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30388" y="276798"/>
            <a:ext cx="1797895" cy="2146741"/>
          </a:xfrm>
          <a:custGeom>
            <a:avLst/>
            <a:gdLst/>
            <a:ahLst/>
            <a:cxnLst/>
            <a:rect r="r" b="b" t="t" l="l"/>
            <a:pathLst>
              <a:path h="2146741" w="1797895">
                <a:moveTo>
                  <a:pt x="0" y="0"/>
                </a:moveTo>
                <a:lnTo>
                  <a:pt x="1797895" y="0"/>
                </a:lnTo>
                <a:lnTo>
                  <a:pt x="1797895" y="2146741"/>
                </a:lnTo>
                <a:lnTo>
                  <a:pt x="0" y="2146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846717" y="587333"/>
            <a:ext cx="21325114" cy="24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Exploration</a:t>
            </a:r>
          </a:p>
          <a:p>
            <a:pPr algn="ctr">
              <a:lnSpc>
                <a:spcPts val="938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5143755" y="1828067"/>
            <a:ext cx="1993762" cy="1744542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blipFill>
              <a:blip r:embed="rId5"/>
              <a:stretch>
                <a:fillRect l="-286379" t="0" r="-286379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51896" y="2700338"/>
            <a:ext cx="1463487" cy="725393"/>
          </a:xfrm>
          <a:custGeom>
            <a:avLst/>
            <a:gdLst/>
            <a:ahLst/>
            <a:cxnLst/>
            <a:rect r="r" b="b" t="t" l="l"/>
            <a:pathLst>
              <a:path h="725393" w="1463487">
                <a:moveTo>
                  <a:pt x="0" y="0"/>
                </a:moveTo>
                <a:lnTo>
                  <a:pt x="1463487" y="0"/>
                </a:lnTo>
                <a:lnTo>
                  <a:pt x="1463487" y="725393"/>
                </a:lnTo>
                <a:lnTo>
                  <a:pt x="0" y="725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7468" r="0" b="-5428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27572" y="3400635"/>
            <a:ext cx="650916" cy="650916"/>
          </a:xfrm>
          <a:custGeom>
            <a:avLst/>
            <a:gdLst/>
            <a:ahLst/>
            <a:cxnLst/>
            <a:rect r="r" b="b" t="t" l="l"/>
            <a:pathLst>
              <a:path h="650916" w="650916">
                <a:moveTo>
                  <a:pt x="0" y="0"/>
                </a:moveTo>
                <a:lnTo>
                  <a:pt x="650916" y="0"/>
                </a:lnTo>
                <a:lnTo>
                  <a:pt x="650916" y="650916"/>
                </a:lnTo>
                <a:lnTo>
                  <a:pt x="0" y="650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23296" y="4167818"/>
            <a:ext cx="609974" cy="860159"/>
          </a:xfrm>
          <a:custGeom>
            <a:avLst/>
            <a:gdLst/>
            <a:ahLst/>
            <a:cxnLst/>
            <a:rect r="r" b="b" t="t" l="l"/>
            <a:pathLst>
              <a:path h="860159" w="609974">
                <a:moveTo>
                  <a:pt x="0" y="0"/>
                </a:moveTo>
                <a:lnTo>
                  <a:pt x="609974" y="0"/>
                </a:lnTo>
                <a:lnTo>
                  <a:pt x="609974" y="860159"/>
                </a:lnTo>
                <a:lnTo>
                  <a:pt x="0" y="8601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2057170"/>
            <a:ext cx="768586" cy="643168"/>
          </a:xfrm>
          <a:custGeom>
            <a:avLst/>
            <a:gdLst/>
            <a:ahLst/>
            <a:cxnLst/>
            <a:rect r="r" b="b" t="t" l="l"/>
            <a:pathLst>
              <a:path h="643168" w="768586">
                <a:moveTo>
                  <a:pt x="0" y="0"/>
                </a:moveTo>
                <a:lnTo>
                  <a:pt x="768586" y="0"/>
                </a:lnTo>
                <a:lnTo>
                  <a:pt x="768586" y="643167"/>
                </a:lnTo>
                <a:lnTo>
                  <a:pt x="0" y="643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963964" y="2737570"/>
            <a:ext cx="560029" cy="490025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30150" y="3093666"/>
            <a:ext cx="3227656" cy="957885"/>
          </a:xfrm>
          <a:custGeom>
            <a:avLst/>
            <a:gdLst/>
            <a:ahLst/>
            <a:cxnLst/>
            <a:rect r="r" b="b" t="t" l="l"/>
            <a:pathLst>
              <a:path h="957885" w="3227656">
                <a:moveTo>
                  <a:pt x="0" y="0"/>
                </a:moveTo>
                <a:lnTo>
                  <a:pt x="3227656" y="0"/>
                </a:lnTo>
                <a:lnTo>
                  <a:pt x="3227656" y="957885"/>
                </a:lnTo>
                <a:lnTo>
                  <a:pt x="0" y="957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620" y="3910960"/>
            <a:ext cx="5708687" cy="4051868"/>
          </a:xfrm>
          <a:custGeom>
            <a:avLst/>
            <a:gdLst/>
            <a:ahLst/>
            <a:cxnLst/>
            <a:rect r="r" b="b" t="t" l="l"/>
            <a:pathLst>
              <a:path h="4051868" w="5708687">
                <a:moveTo>
                  <a:pt x="0" y="0"/>
                </a:moveTo>
                <a:lnTo>
                  <a:pt x="5708688" y="0"/>
                </a:lnTo>
                <a:lnTo>
                  <a:pt x="5708688" y="4051869"/>
                </a:lnTo>
                <a:lnTo>
                  <a:pt x="0" y="40518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9495" t="0" r="-1022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32536" y="8514644"/>
            <a:ext cx="1960913" cy="1656369"/>
          </a:xfrm>
          <a:custGeom>
            <a:avLst/>
            <a:gdLst/>
            <a:ahLst/>
            <a:cxnLst/>
            <a:rect r="r" b="b" t="t" l="l"/>
            <a:pathLst>
              <a:path h="1656369" w="1960913">
                <a:moveTo>
                  <a:pt x="0" y="0"/>
                </a:moveTo>
                <a:lnTo>
                  <a:pt x="1960913" y="0"/>
                </a:lnTo>
                <a:lnTo>
                  <a:pt x="1960913" y="1656369"/>
                </a:lnTo>
                <a:lnTo>
                  <a:pt x="0" y="16563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617123" y="8649429"/>
            <a:ext cx="2526632" cy="1386798"/>
          </a:xfrm>
          <a:custGeom>
            <a:avLst/>
            <a:gdLst/>
            <a:ahLst/>
            <a:cxnLst/>
            <a:rect r="r" b="b" t="t" l="l"/>
            <a:pathLst>
              <a:path h="1386798" w="2526632">
                <a:moveTo>
                  <a:pt x="0" y="0"/>
                </a:moveTo>
                <a:lnTo>
                  <a:pt x="2526632" y="0"/>
                </a:lnTo>
                <a:lnTo>
                  <a:pt x="2526632" y="1386798"/>
                </a:lnTo>
                <a:lnTo>
                  <a:pt x="0" y="13867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468928" y="2760952"/>
            <a:ext cx="425436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Elimination of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Outliers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44448" y="3520753"/>
            <a:ext cx="831513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the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Correlation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among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41369" y="4333287"/>
            <a:ext cx="387694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a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Variable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25109" y="2053272"/>
            <a:ext cx="243773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11930" y="7867579"/>
            <a:ext cx="205091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10167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21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68928" y="5123227"/>
            <a:ext cx="9376569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a few customers have a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High-Credit Limit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banking customers have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Low-Credit Limit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541369" y="6513242"/>
            <a:ext cx="9746631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Credit_Limit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has the highest positive correlation with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Total_Trans_Amt (0.171)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Total_Trans_Ct (0.076)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41369" y="8522382"/>
            <a:ext cx="9400649" cy="12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Avg_Utilization_Ratio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means people with high credit’s available are using 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less their money(-0.483)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DAGPWr2if9M</dc:identifier>
  <dcterms:modified xsi:type="dcterms:W3CDTF">2011-08-01T06:04:30Z</dcterms:modified>
  <cp:revision>1</cp:revision>
  <dc:title>machine_learning_presentation_group_III</dc:title>
</cp:coreProperties>
</file>